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2" r:id="rId5"/>
    <p:sldId id="295" r:id="rId6"/>
    <p:sldId id="274" r:id="rId7"/>
    <p:sldId id="296" r:id="rId8"/>
    <p:sldId id="284" r:id="rId9"/>
    <p:sldId id="297" r:id="rId10"/>
    <p:sldId id="298" r:id="rId11"/>
    <p:sldId id="290" r:id="rId12"/>
    <p:sldId id="289" r:id="rId13"/>
    <p:sldId id="288" r:id="rId14"/>
    <p:sldId id="275" r:id="rId15"/>
    <p:sldId id="280" r:id="rId16"/>
    <p:sldId id="279" r:id="rId17"/>
    <p:sldId id="285" r:id="rId18"/>
    <p:sldId id="286" r:id="rId19"/>
    <p:sldId id="287" r:id="rId20"/>
    <p:sldId id="281" r:id="rId21"/>
    <p:sldId id="282" r:id="rId22"/>
    <p:sldId id="283" r:id="rId23"/>
    <p:sldId id="2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KC || S.A. Vellinga" userId="4c328f3f-04f1-46e7-b584-1708f9c79425" providerId="ADAL" clId="{1464B599-4FF8-4B2F-8CE5-148A015765E7}"/>
    <pc:docChg chg="delSld">
      <pc:chgData name="KKC || S.A. Vellinga" userId="4c328f3f-04f1-46e7-b584-1708f9c79425" providerId="ADAL" clId="{1464B599-4FF8-4B2F-8CE5-148A015765E7}" dt="2023-02-20T11:41:52.224" v="2" actId="2696"/>
      <pc:docMkLst>
        <pc:docMk/>
      </pc:docMkLst>
      <pc:sldChg chg="del">
        <pc:chgData name="KKC || S.A. Vellinga" userId="4c328f3f-04f1-46e7-b584-1708f9c79425" providerId="ADAL" clId="{1464B599-4FF8-4B2F-8CE5-148A015765E7}" dt="2023-02-20T11:41:47.529" v="0" actId="2696"/>
        <pc:sldMkLst>
          <pc:docMk/>
          <pc:sldMk cId="1932788990" sldId="265"/>
        </pc:sldMkLst>
      </pc:sldChg>
      <pc:sldChg chg="del">
        <pc:chgData name="KKC || S.A. Vellinga" userId="4c328f3f-04f1-46e7-b584-1708f9c79425" providerId="ADAL" clId="{1464B599-4FF8-4B2F-8CE5-148A015765E7}" dt="2023-02-20T11:41:49.597" v="1" actId="2696"/>
        <pc:sldMkLst>
          <pc:docMk/>
          <pc:sldMk cId="205304521" sldId="269"/>
        </pc:sldMkLst>
      </pc:sldChg>
      <pc:sldChg chg="del">
        <pc:chgData name="KKC || S.A. Vellinga" userId="4c328f3f-04f1-46e7-b584-1708f9c79425" providerId="ADAL" clId="{1464B599-4FF8-4B2F-8CE5-148A015765E7}" dt="2023-02-20T11:41:52.224" v="2" actId="2696"/>
        <pc:sldMkLst>
          <pc:docMk/>
          <pc:sldMk cId="237227029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705F1-4541-E740-934F-558BA700AED8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18E4C-6E84-C44E-9666-393843D8A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EE9D2F-E8EF-4747-8BF2-B1A20A31E9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9E2992D-1A3A-A644-8B45-14B361DE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361326" y="207866"/>
            <a:ext cx="5824620" cy="220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600"/>
              </a:lnSpc>
            </a:pPr>
            <a:r>
              <a:rPr lang="nl-NL" sz="5400" b="1" dirty="0"/>
              <a:t>havo-</a:t>
            </a:r>
            <a:r>
              <a:rPr lang="nl-NL" sz="5400" b="1" dirty="0" err="1"/>
              <a:t>technasium</a:t>
            </a:r>
            <a:r>
              <a:rPr lang="nl-NL" sz="5400" b="1" dirty="0"/>
              <a:t> </a:t>
            </a:r>
          </a:p>
          <a:p>
            <a:pPr algn="r">
              <a:lnSpc>
                <a:spcPts val="8600"/>
              </a:lnSpc>
            </a:pPr>
            <a:r>
              <a:rPr lang="nl-NL" sz="5400" b="1" dirty="0"/>
              <a:t>vwo-</a:t>
            </a:r>
            <a:r>
              <a:rPr lang="nl-NL" sz="5400" b="1" dirty="0" err="1"/>
              <a:t>technasium</a:t>
            </a:r>
            <a:endParaRPr lang="nl-NL" sz="5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3537495" y="2655103"/>
            <a:ext cx="7254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Kiana			</a:t>
            </a:r>
            <a:r>
              <a:rPr lang="nl-NL" sz="2800" dirty="0"/>
              <a:t>1 havo-</a:t>
            </a:r>
            <a:r>
              <a:rPr lang="nl-NL" sz="2800" dirty="0" err="1"/>
              <a:t>technasium</a:t>
            </a:r>
            <a:endParaRPr lang="nl-NL" sz="2800" dirty="0"/>
          </a:p>
          <a:p>
            <a:r>
              <a:rPr lang="nl-NL" sz="2800" b="1" dirty="0"/>
              <a:t>Laurent		</a:t>
            </a:r>
            <a:r>
              <a:rPr lang="nl-NL" sz="2800" dirty="0"/>
              <a:t>1 vwo-</a:t>
            </a:r>
            <a:r>
              <a:rPr lang="nl-NL" sz="2800" dirty="0" err="1"/>
              <a:t>technasium</a:t>
            </a:r>
            <a:endParaRPr lang="nl-NL" sz="2800" dirty="0"/>
          </a:p>
          <a:p>
            <a:r>
              <a:rPr lang="nl-NL" sz="2800" b="1" dirty="0"/>
              <a:t>Felipe			</a:t>
            </a:r>
            <a:r>
              <a:rPr lang="nl-NL" sz="2800" dirty="0"/>
              <a:t>2 vwo-</a:t>
            </a:r>
            <a:r>
              <a:rPr lang="nl-NL" sz="2800" dirty="0" err="1"/>
              <a:t>technasium</a:t>
            </a:r>
            <a:endParaRPr lang="nl-NL" sz="2800" dirty="0"/>
          </a:p>
          <a:p>
            <a:r>
              <a:rPr lang="nl-NL" sz="2800" b="1" dirty="0"/>
              <a:t>Kas			</a:t>
            </a:r>
            <a:r>
              <a:rPr lang="nl-NL" sz="2800" dirty="0"/>
              <a:t>2 vwo-</a:t>
            </a:r>
            <a:r>
              <a:rPr lang="nl-NL" sz="2800" dirty="0" err="1"/>
              <a:t>technasium</a:t>
            </a:r>
            <a:endParaRPr lang="nl-NL" sz="2800" dirty="0"/>
          </a:p>
          <a:p>
            <a:r>
              <a:rPr lang="nl-NL" sz="2800" b="1" dirty="0"/>
              <a:t>Simon Vellinga	</a:t>
            </a:r>
            <a:r>
              <a:rPr lang="nl-NL" sz="2800" dirty="0"/>
              <a:t>conrector</a:t>
            </a:r>
          </a:p>
        </p:txBody>
      </p:sp>
    </p:spTree>
    <p:extLst>
      <p:ext uri="{BB962C8B-B14F-4D97-AF65-F5344CB8AC3E}">
        <p14:creationId xmlns:p14="http://schemas.microsoft.com/office/powerpoint/2010/main" val="210186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5"/>
            <a:ext cx="36026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Vwo 4 (N&amp;G en N&amp;T)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Vast project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Keuzeproject 1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  <a:p>
            <a:pPr>
              <a:lnSpc>
                <a:spcPts val="3500"/>
              </a:lnSpc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Vwo 5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Keuzeproject 2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Keuzeproject 3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  <a:p>
            <a:pPr>
              <a:lnSpc>
                <a:spcPts val="3500"/>
              </a:lnSpc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Vwo 6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Meesterproef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Projecten in de bovenbouw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48567" y="1519955"/>
            <a:ext cx="4467888" cy="3216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Havo 4 (E&amp;M, N&amp;G en N&amp;T)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Keuzeproject 1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Keuzeproject 2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  <a:p>
            <a:pPr>
              <a:lnSpc>
                <a:spcPts val="3500"/>
              </a:lnSpc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Havo 5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Meesterproef</a:t>
            </a:r>
          </a:p>
          <a:p>
            <a:pPr marL="360000" indent="-360000">
              <a:lnSpc>
                <a:spcPts val="3500"/>
              </a:lnSpc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6027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10112348" cy="340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4 - 6 lesuren per week </a:t>
            </a:r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dirty="0"/>
              <a:t>	soms in combinatie met O&amp;O-kunst en O&amp;O-informatiekunde 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projecten van 8/9 weken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trainingen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reflecteren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82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Onderzoek en Ontwerpen (O&amp;O)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225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Kick-off (vaak op locatie)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Tussenevaluatie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Eindpresentatie naar opdrachtgever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Evalueren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Project - opbouw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833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Lesprogramma:</a:t>
            </a:r>
          </a:p>
          <a:p>
            <a:r>
              <a:rPr lang="nl-NL" sz="3600" b="1" dirty="0"/>
              <a:t>projecten, trainingen, evaluatie &amp; reflectie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998" t="28807" r="17630" b="40965"/>
          <a:stretch/>
        </p:blipFill>
        <p:spPr>
          <a:xfrm>
            <a:off x="799393" y="2174002"/>
            <a:ext cx="10933895" cy="23119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4809" t="75136" r="83308" b="16875"/>
          <a:stretch/>
        </p:blipFill>
        <p:spPr>
          <a:xfrm>
            <a:off x="799393" y="4956629"/>
            <a:ext cx="3107660" cy="11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Productcijfer voor het hele team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Procescijfer individueel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Evaluatie van jezelf, je team en het project </a:t>
            </a:r>
            <a:br>
              <a:rPr lang="nl-NL" sz="2800" dirty="0"/>
            </a:br>
            <a:r>
              <a:rPr lang="nl-NL" sz="2800" dirty="0"/>
              <a:t>+ leerdoelen voor het volgende project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Portfolio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Project - evalueren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5"/>
            <a:ext cx="9609826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Ontwerpen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Onderzoek: natuurwetenschappelijk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Onderzoek: sociaalwetenschappelijk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Verslaglegging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Projectorganisatie: scrum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Opdrachtgever zoeken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Trainingen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Evaluatie &amp; reflectie: Portfolio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Picture 5522"/>
          <p:cNvPicPr/>
          <p:nvPr/>
        </p:nvPicPr>
        <p:blipFill rotWithShape="1">
          <a:blip r:embed="rId4"/>
          <a:srcRect l="8859" t="6965" r="2437" b="5951"/>
          <a:stretch/>
        </p:blipFill>
        <p:spPr>
          <a:xfrm>
            <a:off x="899257" y="1497200"/>
            <a:ext cx="806399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Competentiemonitor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0" y="1394824"/>
            <a:ext cx="5425440" cy="9144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639898" y="2759900"/>
            <a:ext cx="9158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E6762A"/>
                </a:solidFill>
              </a:rPr>
              <a:t>Competentie is het vermogen om in specifieke situaties die kennis, vaardigheden en talenten (attitudes) aan te wenden die noodzakelijk zijn om adequaat gedrag te vertonen.” </a:t>
            </a:r>
            <a:endParaRPr lang="nl-NL" sz="2800" b="1" dirty="0">
              <a:solidFill>
                <a:srgbClr val="E6762A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639898" y="4373751"/>
            <a:ext cx="9154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Wordt nooit als een beoordelings- of selectiemiddel gebruikt. </a:t>
            </a:r>
          </a:p>
        </p:txBody>
      </p:sp>
    </p:spTree>
    <p:extLst>
      <p:ext uri="{BB962C8B-B14F-4D97-AF65-F5344CB8AC3E}">
        <p14:creationId xmlns:p14="http://schemas.microsoft.com/office/powerpoint/2010/main" val="90101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b="1" dirty="0">
                <a:solidFill>
                  <a:srgbClr val="E6762A"/>
                </a:solidFill>
              </a:rPr>
              <a:t>Zes clusters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Communicatief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Creatief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Ondernemend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Projectmatig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Samenwerkend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Zelfsturend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Competentiemonitor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Picture 462"/>
          <p:cNvPicPr/>
          <p:nvPr/>
        </p:nvPicPr>
        <p:blipFill>
          <a:blip r:embed="rId4"/>
          <a:stretch>
            <a:fillRect/>
          </a:stretch>
        </p:blipFill>
        <p:spPr>
          <a:xfrm>
            <a:off x="5126868" y="1596017"/>
            <a:ext cx="3284083" cy="28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456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Werkplaats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 err="1"/>
              <a:t>Designlab</a:t>
            </a:r>
            <a:r>
              <a:rPr lang="nl-NL" sz="2800" dirty="0"/>
              <a:t>, supercomputers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Lasersnijder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3D printers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VR-bril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 err="1"/>
              <a:t>Greenscreen</a:t>
            </a: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“Verveel”-plekken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Technasium</a:t>
            </a:r>
            <a:r>
              <a:rPr lang="nl-NL" sz="3600" b="1" dirty="0"/>
              <a:t> werkplaats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74297" y="1519954"/>
            <a:ext cx="3984772" cy="40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dirty="0"/>
              <a:t>Sommige ouders en hun kind in groep 8 </a:t>
            </a:r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dirty="0"/>
              <a:t>zijn sinds 9 januari niet meer ‘s avonds thuis geweest i.v.m. 17 – 20 open avonden. </a:t>
            </a:r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endParaRPr lang="nl-NL" sz="2800" dirty="0"/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r>
              <a:rPr lang="nl-NL" sz="2800" dirty="0"/>
              <a:t>Respect!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Even een moment van aandacht voor U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AB9B056-7FBB-979B-4901-88AD86B7A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08" y="1222783"/>
            <a:ext cx="4167957" cy="54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7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57315" y="734165"/>
            <a:ext cx="719763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600"/>
              </a:lnSpc>
            </a:pPr>
            <a:r>
              <a:rPr lang="nl-NL" sz="8000" b="1" dirty="0" err="1"/>
              <a:t>Technasium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68798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456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havo-</a:t>
            </a:r>
            <a:r>
              <a:rPr lang="nl-NL" sz="2800" dirty="0" err="1"/>
              <a:t>technasium</a:t>
            </a:r>
            <a:r>
              <a:rPr lang="nl-NL" sz="2800" dirty="0"/>
              <a:t>	(</a:t>
            </a:r>
            <a:r>
              <a:rPr lang="nl-NL" sz="2800" dirty="0" err="1"/>
              <a:t>havo-advies</a:t>
            </a:r>
            <a:r>
              <a:rPr lang="nl-NL" sz="2800" dirty="0"/>
              <a:t> en havo/vwo-advies)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vwo-</a:t>
            </a:r>
            <a:r>
              <a:rPr lang="nl-NL" sz="2800" dirty="0" err="1"/>
              <a:t>technasium</a:t>
            </a:r>
            <a:r>
              <a:rPr lang="nl-NL" sz="2800" dirty="0"/>
              <a:t> 	(vwo-advies)</a:t>
            </a:r>
          </a:p>
          <a:p>
            <a:pPr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</a:pP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geen vaardighedenonderzoek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waarschijnlijk geen loting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het vak </a:t>
            </a:r>
            <a:r>
              <a:rPr lang="nl-NL" sz="2800" b="1" dirty="0"/>
              <a:t>Onderzoek &amp; Ontwerpen (O&amp;O)</a:t>
            </a: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Het </a:t>
            </a:r>
            <a:r>
              <a:rPr lang="nl-NL" sz="3600" b="1" dirty="0" err="1"/>
              <a:t>Technasium</a:t>
            </a:r>
            <a:r>
              <a:rPr lang="nl-NL" sz="3600" b="1" dirty="0"/>
              <a:t> op het KKC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1788" y="1894212"/>
            <a:ext cx="5355790" cy="340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1 havo-</a:t>
            </a:r>
            <a:r>
              <a:rPr lang="nl-NL" sz="2800" dirty="0" err="1"/>
              <a:t>tech</a:t>
            </a:r>
            <a:r>
              <a:rPr lang="nl-NL" sz="2800" dirty="0"/>
              <a:t>	O&amp;O + O&amp;O-K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2 havo-</a:t>
            </a:r>
            <a:r>
              <a:rPr lang="nl-NL" sz="2800" dirty="0" err="1"/>
              <a:t>tech</a:t>
            </a:r>
            <a:r>
              <a:rPr lang="nl-NL" sz="2800" dirty="0"/>
              <a:t>	O&amp;O + O&amp;O-I/K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3 havo-</a:t>
            </a:r>
            <a:r>
              <a:rPr lang="nl-NL" sz="2800" dirty="0" err="1"/>
              <a:t>tech</a:t>
            </a:r>
            <a:r>
              <a:rPr lang="nl-NL" sz="2800" dirty="0"/>
              <a:t>	O&amp;O + O&amp;O-I/K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4 havo-</a:t>
            </a:r>
            <a:r>
              <a:rPr lang="nl-NL" sz="2800" dirty="0" err="1"/>
              <a:t>tech</a:t>
            </a:r>
            <a:r>
              <a:rPr lang="nl-NL" sz="2800" dirty="0"/>
              <a:t>	O&amp;O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5 havo-</a:t>
            </a:r>
            <a:r>
              <a:rPr lang="nl-NL" sz="2800" dirty="0" err="1"/>
              <a:t>tech</a:t>
            </a:r>
            <a:r>
              <a:rPr lang="nl-NL" sz="2800" dirty="0"/>
              <a:t>	Meesterproef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O&amp;O  4 – 6 lesuren in de week</a:t>
            </a:r>
          </a:p>
          <a:p>
            <a:r>
              <a:rPr lang="nl-NL" sz="3600" b="1" dirty="0"/>
              <a:t>van klas 1 tot aan het eindexamen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56081" y="1894212"/>
            <a:ext cx="5355790" cy="398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1 vwo-</a:t>
            </a:r>
            <a:r>
              <a:rPr lang="nl-NL" sz="2800" dirty="0" err="1"/>
              <a:t>tech</a:t>
            </a:r>
            <a:r>
              <a:rPr lang="nl-NL" sz="2800" dirty="0"/>
              <a:t>	O&amp;O + O&amp;O-K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2 vwo-</a:t>
            </a:r>
            <a:r>
              <a:rPr lang="nl-NL" sz="2800" dirty="0" err="1"/>
              <a:t>tech</a:t>
            </a:r>
            <a:r>
              <a:rPr lang="nl-NL" sz="2800" dirty="0"/>
              <a:t>	O&amp;O + O&amp;O-K*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3 vwo-</a:t>
            </a:r>
            <a:r>
              <a:rPr lang="nl-NL" sz="2800" dirty="0" err="1"/>
              <a:t>tech</a:t>
            </a:r>
            <a:r>
              <a:rPr lang="nl-NL" sz="2800" dirty="0"/>
              <a:t>	O&amp;O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4 vwo-</a:t>
            </a:r>
            <a:r>
              <a:rPr lang="nl-NL" sz="2800" dirty="0" err="1"/>
              <a:t>tech</a:t>
            </a:r>
            <a:r>
              <a:rPr lang="nl-NL" sz="2800" dirty="0"/>
              <a:t>	O&amp;O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5 vwo-</a:t>
            </a:r>
            <a:r>
              <a:rPr lang="nl-NL" sz="2800" dirty="0" err="1"/>
              <a:t>tech</a:t>
            </a:r>
            <a:r>
              <a:rPr lang="nl-NL" sz="2800" dirty="0"/>
              <a:t>	O&amp;O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6 vwo-</a:t>
            </a:r>
            <a:r>
              <a:rPr lang="nl-NL" sz="2800" dirty="0" err="1"/>
              <a:t>tech</a:t>
            </a:r>
            <a:r>
              <a:rPr lang="nl-NL" sz="2800" dirty="0"/>
              <a:t>	Meesterproef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0159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911840"/>
            <a:ext cx="3638977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 err="1"/>
              <a:t>Upcyclen</a:t>
            </a: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 err="1"/>
              <a:t>Floriworld</a:t>
            </a:r>
            <a:endParaRPr lang="nl-NL" sz="2800" dirty="0"/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Website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Klimaatadaptatie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Projecten: voorbeelden onderbouw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773538" y="1911840"/>
            <a:ext cx="3638977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Blusrobot brandweer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Robotica met IBM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Viruskenner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Stopmotion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04B1E2-FD00-8E87-EB4E-6152C8FA9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4323188"/>
            <a:ext cx="106203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Projecten: voorbeelden onderbouw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1026" name="Picture 2" descr="Drukte op Schiphol gaat op eerste pinksterdag in golven | Het Parool">
            <a:extLst>
              <a:ext uri="{FF2B5EF4-FFF2-40B4-BE49-F238E27FC236}">
                <a16:creationId xmlns:a16="http://schemas.microsoft.com/office/drawing/2014/main" id="{0135ECE1-7971-0424-F900-0D61D641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12" y="1135264"/>
            <a:ext cx="6542233" cy="43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3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78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Waarom O&amp;O ?</a:t>
            </a:r>
            <a:endParaRPr lang="nl-NL" sz="3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2050" name="Picture 2" descr="Shirt is er een dokter in de zaal? Goedkoop">
            <a:extLst>
              <a:ext uri="{FF2B5EF4-FFF2-40B4-BE49-F238E27FC236}">
                <a16:creationId xmlns:a16="http://schemas.microsoft.com/office/drawing/2014/main" id="{ECBFAF97-3FA6-A86C-1650-B3ACAA8F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099748"/>
            <a:ext cx="5251739" cy="57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2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74852" y="1519954"/>
            <a:ext cx="9609826" cy="28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Opdrachtgevers van buiten school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Leren denken als de opdrachtgever en ook creatief blijven !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Actuele opdrachten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r>
              <a:rPr lang="nl-NL" sz="2800" dirty="0"/>
              <a:t>Via onderzoek naar ontwerp</a:t>
            </a:r>
          </a:p>
          <a:p>
            <a:pPr marL="360000" indent="-360000">
              <a:lnSpc>
                <a:spcPts val="3500"/>
              </a:lnSpc>
              <a:spcBef>
                <a:spcPts val="1000"/>
              </a:spcBef>
              <a:buClr>
                <a:srgbClr val="E6762A"/>
              </a:buClr>
              <a:buFont typeface="Arial" charset="0"/>
              <a:buChar char="•"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705840" y="457474"/>
            <a:ext cx="82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Het vak Onderzoek </a:t>
            </a:r>
            <a:r>
              <a:rPr lang="nl-NL" sz="3600" b="1"/>
              <a:t>en Ontwerpen (O&amp;O)</a:t>
            </a:r>
            <a:endParaRPr lang="nl-NL" sz="3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5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05840" y="457474"/>
            <a:ext cx="82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Het vak Onderzoek </a:t>
            </a:r>
            <a:r>
              <a:rPr lang="nl-NL" sz="3600" b="1"/>
              <a:t>en Ontwerpen (O&amp;O)</a:t>
            </a:r>
            <a:endParaRPr lang="nl-NL" sz="3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50203"/>
            <a:ext cx="1217687" cy="1414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841" y="1197428"/>
            <a:ext cx="7733490" cy="40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15C07C3B3D944B18F071974796285" ma:contentTypeVersion="15" ma:contentTypeDescription="Een nieuw document maken." ma:contentTypeScope="" ma:versionID="3f1f9a1b2dc0d0ee849bf17bd347e75c">
  <xsd:schema xmlns:xsd="http://www.w3.org/2001/XMLSchema" xmlns:xs="http://www.w3.org/2001/XMLSchema" xmlns:p="http://schemas.microsoft.com/office/2006/metadata/properties" xmlns:ns2="3427cb2b-9db5-4607-b889-d727b9c62603" xmlns:ns3="33edd153-42da-49d3-b86f-e00d5209f383" targetNamespace="http://schemas.microsoft.com/office/2006/metadata/properties" ma:root="true" ma:fieldsID="0d0e1c5c25264189fcc53b90b06e4a87" ns2:_="" ns3:_="">
    <xsd:import namespace="3427cb2b-9db5-4607-b889-d727b9c62603"/>
    <xsd:import namespace="33edd153-42da-49d3-b86f-e00d5209f3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b2b-9db5-4607-b889-d727b9c62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65203ae-9d44-4297-83be-6f8b0d047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dd153-42da-49d3-b86f-e00d5209f38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adaa68d-d6db-4a7b-a5f4-b4195f79bc4b}" ma:internalName="TaxCatchAll" ma:showField="CatchAllData" ma:web="33edd153-42da-49d3-b86f-e00d5209f3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dd153-42da-49d3-b86f-e00d5209f383" xsi:nil="true"/>
    <lcf76f155ced4ddcb4097134ff3c332f xmlns="3427cb2b-9db5-4607-b889-d727b9c626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F533EB-B019-46FB-BBC6-389FEF2EA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7cb2b-9db5-4607-b889-d727b9c62603"/>
    <ds:schemaRef ds:uri="33edd153-42da-49d3-b86f-e00d5209f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FB382-6207-4F31-B044-CD308A3B91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7E06BB-A28A-4AFB-B7C5-7959025285B3}">
  <ds:schemaRefs>
    <ds:schemaRef ds:uri="http://schemas.microsoft.com/office/2006/metadata/properties"/>
    <ds:schemaRef ds:uri="http://schemas.microsoft.com/office/infopath/2007/PartnerControls"/>
    <ds:schemaRef ds:uri="33edd153-42da-49d3-b86f-e00d5209f383"/>
    <ds:schemaRef ds:uri="3427cb2b-9db5-4607-b889-d727b9c626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486</Words>
  <Application>Microsoft Office PowerPoint</Application>
  <PresentationFormat>Breedbeeld</PresentationFormat>
  <Paragraphs>113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KKC || S.A. Vellinga</cp:lastModifiedBy>
  <cp:revision>38</cp:revision>
  <dcterms:created xsi:type="dcterms:W3CDTF">2019-09-16T11:05:40Z</dcterms:created>
  <dcterms:modified xsi:type="dcterms:W3CDTF">2023-02-20T11:41:58Z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0x01010075515C07C3B3D944B18F071974796285</vt:lpwstr>
  </property>
  <property fmtid="{D5CDD505-2E9C-101B-9397-08002B2CF9AE}" pid="3" name="MediaServiceImageTags">
    <vt:lpwstr/>
  </property>
</Properties>
</file>