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5" r:id="rId5"/>
    <p:sldId id="269" r:id="rId6"/>
    <p:sldId id="270" r:id="rId7"/>
    <p:sldId id="272" r:id="rId8"/>
    <p:sldId id="273" r:id="rId9"/>
    <p:sldId id="274" r:id="rId10"/>
    <p:sldId id="271" r:id="rId11"/>
    <p:sldId id="276" r:id="rId12"/>
    <p:sldId id="277" r:id="rId13"/>
    <p:sldId id="280" r:id="rId14"/>
    <p:sldId id="281" r:id="rId15"/>
    <p:sldId id="282" r:id="rId16"/>
    <p:sldId id="283" r:id="rId17"/>
    <p:sldId id="278" r:id="rId18"/>
    <p:sldId id="279" r:id="rId19"/>
    <p:sldId id="284" r:id="rId20"/>
    <p:sldId id="285" r:id="rId21"/>
    <p:sldId id="286" r:id="rId22"/>
    <p:sldId id="275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7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61A5CD-DA43-A687-40CA-484B28E4EF18}" v="24" dt="2023-02-15T09:31:34.541"/>
    <p1510:client id="{85045338-C416-1B48-7D9E-02C611AD3C50}" v="95" dt="2023-02-15T18:57:32.825"/>
    <p1510:client id="{97BCB199-6324-593A-4969-A86EE5746F47}" v="76" dt="2023-02-09T16:07:17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KC || S.E.M. van Schaik" userId="S::scs@keizerkarelcollege.nl::95fb54f1-b029-4bf0-a0ae-59a3934f07de" providerId="AD" clId="Web-{7461A5CD-DA43-A687-40CA-484B28E4EF18}"/>
    <pc:docChg chg="modSld">
      <pc:chgData name="KKC || S.E.M. van Schaik" userId="S::scs@keizerkarelcollege.nl::95fb54f1-b029-4bf0-a0ae-59a3934f07de" providerId="AD" clId="Web-{7461A5CD-DA43-A687-40CA-484B28E4EF18}" dt="2023-02-15T09:31:30.540" v="10" actId="20577"/>
      <pc:docMkLst>
        <pc:docMk/>
      </pc:docMkLst>
      <pc:sldChg chg="modSp">
        <pc:chgData name="KKC || S.E.M. van Schaik" userId="S::scs@keizerkarelcollege.nl::95fb54f1-b029-4bf0-a0ae-59a3934f07de" providerId="AD" clId="Web-{7461A5CD-DA43-A687-40CA-484B28E4EF18}" dt="2023-02-15T09:31:30.540" v="10" actId="20577"/>
        <pc:sldMkLst>
          <pc:docMk/>
          <pc:sldMk cId="1932788990" sldId="265"/>
        </pc:sldMkLst>
        <pc:spChg chg="mod">
          <ac:chgData name="KKC || S.E.M. van Schaik" userId="S::scs@keizerkarelcollege.nl::95fb54f1-b029-4bf0-a0ae-59a3934f07de" providerId="AD" clId="Web-{7461A5CD-DA43-A687-40CA-484B28E4EF18}" dt="2023-02-15T09:31:30.540" v="10" actId="20577"/>
          <ac:spMkLst>
            <pc:docMk/>
            <pc:sldMk cId="1932788990" sldId="265"/>
            <ac:spMk id="8" creationId="{00000000-0000-0000-0000-000000000000}"/>
          </ac:spMkLst>
        </pc:spChg>
      </pc:sldChg>
    </pc:docChg>
  </pc:docChgLst>
  <pc:docChgLst>
    <pc:chgData name="KKC || S.E.M. van Schaik" userId="S::scs@keizerkarelcollege.nl::95fb54f1-b029-4bf0-a0ae-59a3934f07de" providerId="AD" clId="Web-{97BCB199-6324-593A-4969-A86EE5746F47}"/>
    <pc:docChg chg="modSld">
      <pc:chgData name="KKC || S.E.M. van Schaik" userId="S::scs@keizerkarelcollege.nl::95fb54f1-b029-4bf0-a0ae-59a3934f07de" providerId="AD" clId="Web-{97BCB199-6324-593A-4969-A86EE5746F47}" dt="2023-02-09T16:07:17.708" v="39" actId="20577"/>
      <pc:docMkLst>
        <pc:docMk/>
      </pc:docMkLst>
      <pc:sldChg chg="modSp">
        <pc:chgData name="KKC || S.E.M. van Schaik" userId="S::scs@keizerkarelcollege.nl::95fb54f1-b029-4bf0-a0ae-59a3934f07de" providerId="AD" clId="Web-{97BCB199-6324-593A-4969-A86EE5746F47}" dt="2023-02-09T16:04:01.718" v="5" actId="20577"/>
        <pc:sldMkLst>
          <pc:docMk/>
          <pc:sldMk cId="138178792" sldId="270"/>
        </pc:sldMkLst>
        <pc:spChg chg="mod">
          <ac:chgData name="KKC || S.E.M. van Schaik" userId="S::scs@keizerkarelcollege.nl::95fb54f1-b029-4bf0-a0ae-59a3934f07de" providerId="AD" clId="Web-{97BCB199-6324-593A-4969-A86EE5746F47}" dt="2023-02-09T16:04:01.718" v="5" actId="20577"/>
          <ac:spMkLst>
            <pc:docMk/>
            <pc:sldMk cId="138178792" sldId="270"/>
            <ac:spMk id="3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97BCB199-6324-593A-4969-A86EE5746F47}" dt="2023-02-09T16:04:59.751" v="15" actId="20577"/>
        <pc:sldMkLst>
          <pc:docMk/>
          <pc:sldMk cId="344108983" sldId="273"/>
        </pc:sldMkLst>
        <pc:spChg chg="mod">
          <ac:chgData name="KKC || S.E.M. van Schaik" userId="S::scs@keizerkarelcollege.nl::95fb54f1-b029-4bf0-a0ae-59a3934f07de" providerId="AD" clId="Web-{97BCB199-6324-593A-4969-A86EE5746F47}" dt="2023-02-09T16:04:59.751" v="15" actId="20577"/>
          <ac:spMkLst>
            <pc:docMk/>
            <pc:sldMk cId="344108983" sldId="273"/>
            <ac:spMk id="3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97BCB199-6324-593A-4969-A86EE5746F47}" dt="2023-02-09T16:07:17.708" v="39" actId="20577"/>
        <pc:sldMkLst>
          <pc:docMk/>
          <pc:sldMk cId="1220925863" sldId="275"/>
        </pc:sldMkLst>
        <pc:spChg chg="mod">
          <ac:chgData name="KKC || S.E.M. van Schaik" userId="S::scs@keizerkarelcollege.nl::95fb54f1-b029-4bf0-a0ae-59a3934f07de" providerId="AD" clId="Web-{97BCB199-6324-593A-4969-A86EE5746F47}" dt="2023-02-09T16:07:17.708" v="39" actId="20577"/>
          <ac:spMkLst>
            <pc:docMk/>
            <pc:sldMk cId="1220925863" sldId="275"/>
            <ac:spMk id="3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97BCB199-6324-593A-4969-A86EE5746F47}" dt="2023-02-09T16:05:35.268" v="22" actId="20577"/>
        <pc:sldMkLst>
          <pc:docMk/>
          <pc:sldMk cId="1892962280" sldId="276"/>
        </pc:sldMkLst>
        <pc:spChg chg="mod">
          <ac:chgData name="KKC || S.E.M. van Schaik" userId="S::scs@keizerkarelcollege.nl::95fb54f1-b029-4bf0-a0ae-59a3934f07de" providerId="AD" clId="Web-{97BCB199-6324-593A-4969-A86EE5746F47}" dt="2023-02-09T16:05:35.268" v="22" actId="20577"/>
          <ac:spMkLst>
            <pc:docMk/>
            <pc:sldMk cId="1892962280" sldId="276"/>
            <ac:spMk id="3" creationId="{00000000-0000-0000-0000-000000000000}"/>
          </ac:spMkLst>
        </pc:spChg>
      </pc:sldChg>
    </pc:docChg>
  </pc:docChgLst>
  <pc:docChgLst>
    <pc:chgData name="KKC || S.E.M. van Schaik" userId="S::scs@keizerkarelcollege.nl::95fb54f1-b029-4bf0-a0ae-59a3934f07de" providerId="AD" clId="Web-{85045338-C416-1B48-7D9E-02C611AD3C50}"/>
    <pc:docChg chg="modSld">
      <pc:chgData name="KKC || S.E.M. van Schaik" userId="S::scs@keizerkarelcollege.nl::95fb54f1-b029-4bf0-a0ae-59a3934f07de" providerId="AD" clId="Web-{85045338-C416-1B48-7D9E-02C611AD3C50}" dt="2023-02-15T18:57:32.825" v="52" actId="20577"/>
      <pc:docMkLst>
        <pc:docMk/>
      </pc:docMkLst>
      <pc:sldChg chg="modSp">
        <pc:chgData name="KKC || S.E.M. van Schaik" userId="S::scs@keizerkarelcollege.nl::95fb54f1-b029-4bf0-a0ae-59a3934f07de" providerId="AD" clId="Web-{85045338-C416-1B48-7D9E-02C611AD3C50}" dt="2023-02-15T17:14:53.891" v="40" actId="20577"/>
        <pc:sldMkLst>
          <pc:docMk/>
          <pc:sldMk cId="1932788990" sldId="265"/>
        </pc:sldMkLst>
        <pc:spChg chg="mod">
          <ac:chgData name="KKC || S.E.M. van Schaik" userId="S::scs@keizerkarelcollege.nl::95fb54f1-b029-4bf0-a0ae-59a3934f07de" providerId="AD" clId="Web-{85045338-C416-1B48-7D9E-02C611AD3C50}" dt="2023-02-15T17:14:53.891" v="40" actId="20577"/>
          <ac:spMkLst>
            <pc:docMk/>
            <pc:sldMk cId="1932788990" sldId="265"/>
            <ac:spMk id="8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85045338-C416-1B48-7D9E-02C611AD3C50}" dt="2023-02-15T18:57:32.825" v="52" actId="20577"/>
        <pc:sldMkLst>
          <pc:docMk/>
          <pc:sldMk cId="1822021456" sldId="272"/>
        </pc:sldMkLst>
        <pc:spChg chg="mod">
          <ac:chgData name="KKC || S.E.M. van Schaik" userId="S::scs@keizerkarelcollege.nl::95fb54f1-b029-4bf0-a0ae-59a3934f07de" providerId="AD" clId="Web-{85045338-C416-1B48-7D9E-02C611AD3C50}" dt="2023-02-15T18:57:32.825" v="52" actId="20577"/>
          <ac:spMkLst>
            <pc:docMk/>
            <pc:sldMk cId="1822021456" sldId="272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685EC9A-4928-6E4D-BE49-BB78D587C9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66JRAfIHn0?start=3&amp;feature=oembed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37BEA9-3AAD-1A41-83B7-63765339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57315" y="734165"/>
            <a:ext cx="7197636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600"/>
              </a:lnSpc>
            </a:pPr>
            <a:r>
              <a:rPr lang="nl-NL" sz="8000" b="1" dirty="0"/>
              <a:t>Havo/Atheneum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119579" y="2415182"/>
            <a:ext cx="7254814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nl-NL" sz="4000" b="1" dirty="0"/>
              <a:t>Suzanne van Schaik</a:t>
            </a:r>
          </a:p>
          <a:p>
            <a:pPr algn="r"/>
            <a:r>
              <a:rPr lang="nl-NL" sz="2800" dirty="0"/>
              <a:t>Afdelingsleider onderbouw vwo (123)</a:t>
            </a:r>
            <a:endParaRPr lang="nl-NL" sz="2800" dirty="0">
              <a:cs typeface="Calibri"/>
            </a:endParaRPr>
          </a:p>
          <a:p>
            <a:pPr algn="r"/>
            <a:endParaRPr lang="nl-NL" sz="2800" dirty="0">
              <a:cs typeface="Calibri"/>
            </a:endParaRPr>
          </a:p>
          <a:p>
            <a:pPr algn="r"/>
            <a:r>
              <a:rPr lang="nl-NL" sz="2800" dirty="0">
                <a:cs typeface="Calibri"/>
              </a:rPr>
              <a:t>Aanwezige leerlingen uit de h/a klas: </a:t>
            </a:r>
          </a:p>
          <a:p>
            <a:pPr algn="r"/>
            <a:r>
              <a:rPr lang="nl-NL" sz="2800" dirty="0" err="1">
                <a:cs typeface="Calibri"/>
              </a:rPr>
              <a:t>Jinaya</a:t>
            </a:r>
            <a:r>
              <a:rPr lang="nl-NL" sz="2800" dirty="0">
                <a:cs typeface="Calibri"/>
              </a:rPr>
              <a:t>, Myrthe en Linda</a:t>
            </a:r>
          </a:p>
          <a:p>
            <a:pPr algn="r"/>
            <a:endParaRPr lang="nl-NL" sz="2800" dirty="0">
              <a:cs typeface="Calibri"/>
            </a:endParaRPr>
          </a:p>
          <a:p>
            <a:pPr algn="r"/>
            <a:endParaRPr lang="nl-NL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788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396583"/>
            <a:ext cx="960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Om je te leren onderzoeken heeft WON een </a:t>
            </a:r>
            <a:br>
              <a:rPr lang="nl-NL" sz="2800" dirty="0"/>
            </a:br>
            <a:r>
              <a:rPr lang="nl-NL" sz="2800" dirty="0"/>
              <a:t>aantal leuke filmpjes gemaakt. Dit is er één van!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Onderzoek, hoe leer je dat?</a:t>
            </a:r>
          </a:p>
        </p:txBody>
      </p:sp>
      <p:pic>
        <p:nvPicPr>
          <p:cNvPr id="5" name="Onlinemedia 1" title="WON Onderzoeksvraag">
            <a:hlinkClick r:id="" action="ppaction://media"/>
            <a:extLst>
              <a:ext uri="{FF2B5EF4-FFF2-40B4-BE49-F238E27FC236}">
                <a16:creationId xmlns:a16="http://schemas.microsoft.com/office/drawing/2014/main" id="{0EB80860-C151-4465-B607-6370B9D316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53620" y="2643468"/>
            <a:ext cx="6738837" cy="380744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57" y="457474"/>
            <a:ext cx="2409372" cy="8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5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Wat is een goede vraag?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Waarom zijn vragen zo belangrijk?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Wat is een wetenschappelijke vraag?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Waar vind je goede vragen?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Wat is wetenschap?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Waar vind je informatie?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Hoe weet je of informatie te vertrouwen is?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Onderzoeken, hoe doe je dat?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O&amp;W: Wat leer je in klas 1?</a:t>
            </a:r>
          </a:p>
        </p:txBody>
      </p:sp>
    </p:spTree>
    <p:extLst>
      <p:ext uri="{BB962C8B-B14F-4D97-AF65-F5344CB8AC3E}">
        <p14:creationId xmlns:p14="http://schemas.microsoft.com/office/powerpoint/2010/main" val="3308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5112177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Het eerste onderzoek waarbij je het bos gaat onderzoeken: boom, dier en plant. 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Het onderzoek werk je uit op school en presenteer je </a:t>
            </a:r>
            <a:br>
              <a:rPr lang="nl-NL" sz="2800" dirty="0"/>
            </a:br>
            <a:r>
              <a:rPr lang="nl-NL" sz="2800" dirty="0"/>
              <a:t>aan de klas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Projecten in klas 1: Bosproject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230DD9-2704-4C04-BAAE-52907DE4C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1270720"/>
            <a:ext cx="4419600" cy="35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7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E6762A"/>
              </a:buClr>
            </a:pPr>
            <a:r>
              <a:rPr lang="nl-NL" sz="2800" b="1" dirty="0">
                <a:solidFill>
                  <a:srgbClr val="E6762A"/>
                </a:solidFill>
              </a:rPr>
              <a:t>Hoe duurzaam leef ik? </a:t>
            </a:r>
            <a:br>
              <a:rPr lang="nl-NL" sz="2800" b="1" dirty="0">
                <a:solidFill>
                  <a:srgbClr val="E6762A"/>
                </a:solidFill>
              </a:rPr>
            </a:br>
            <a:r>
              <a:rPr lang="nl-NL" sz="2800" b="1" dirty="0">
                <a:solidFill>
                  <a:srgbClr val="E6762A"/>
                </a:solidFill>
              </a:rPr>
              <a:t>Wat kan ik doen om nog duurzamer te leven?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leert wat duurzaamheid eigenlijk is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gaat onderzoeken hoe duurzaam je zelf leeft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gaat samen onderzoeken hoe we duurzamer kunnen leven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gaat een expert interviewen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maakt een film die je presenteert</a:t>
            </a:r>
            <a:br>
              <a:rPr lang="nl-NL" sz="2800" dirty="0"/>
            </a:b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Het duurzaamheidsproject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99A134-10FB-47BD-88BF-36FF60F68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964" y="326571"/>
            <a:ext cx="2974785" cy="19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02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427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Onderzoekend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Observeren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Moordonderzoek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Interviewen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Film maken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Regels onderzoek doen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Presenteren (WON manifestatie!)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Discussiëren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Beeldbronnen beschouwen 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O&amp;W: Wat leer je in klas 2?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E62BC1-2D00-49F6-802E-5B2B748C0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171" y="0"/>
            <a:ext cx="2914820" cy="35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0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519947"/>
            <a:ext cx="960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/>
              <a:t>Op de WON manifestatie kun je je onderzoek </a:t>
            </a:r>
          </a:p>
          <a:p>
            <a:pPr algn="just"/>
            <a:r>
              <a:rPr lang="nl-NL" sz="2800" dirty="0"/>
              <a:t>laten zien aan leerlingen van andere scholen.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De WON-manifestatie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57" y="457474"/>
            <a:ext cx="2409372" cy="86759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E39B1BB-1947-4A85-8967-5B5DD5F66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683" y="2726989"/>
            <a:ext cx="5413717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9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67595" y="1519955"/>
            <a:ext cx="8377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nl-NL" sz="2800" dirty="0"/>
              <a:t>Jouw school is het plaats delict. Aan jullie de taak de moord op te lossen m.b.v. de onderzoeksmethoden: o</a:t>
            </a:r>
            <a:r>
              <a:rPr lang="nl-NL" sz="2800" i="1" dirty="0"/>
              <a:t>bserveren &amp; proeven doen.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Projecten in klas 2: Moordonderzoek</a:t>
            </a:r>
          </a:p>
        </p:txBody>
      </p:sp>
      <p:pic>
        <p:nvPicPr>
          <p:cNvPr id="5" name="Afbeelding 4" descr="Afbeelding met gras, buiten, plant, boom&#10;&#10;Automatisch gegenereerde beschrijving">
            <a:extLst>
              <a:ext uri="{FF2B5EF4-FFF2-40B4-BE49-F238E27FC236}">
                <a16:creationId xmlns:a16="http://schemas.microsoft.com/office/drawing/2014/main" id="{73B1B61A-8467-4055-BFA3-9D2A599A5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6" r="33963" b="586"/>
          <a:stretch/>
        </p:blipFill>
        <p:spPr>
          <a:xfrm rot="5400000">
            <a:off x="2328265" y="2532679"/>
            <a:ext cx="3499146" cy="44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519954"/>
            <a:ext cx="7739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Je onderzoekt het puberleven van je ouders m.b.v. </a:t>
            </a:r>
          </a:p>
          <a:p>
            <a:r>
              <a:rPr lang="nl-NL" sz="2800" dirty="0"/>
              <a:t>de volgende onderzoeksmethoden: </a:t>
            </a:r>
          </a:p>
          <a:p>
            <a:r>
              <a:rPr lang="nl-NL" sz="2800" i="1" dirty="0"/>
              <a:t>interviewen</a:t>
            </a:r>
            <a:r>
              <a:rPr lang="nl-NL" sz="2800" dirty="0"/>
              <a:t> &amp;  </a:t>
            </a:r>
            <a:r>
              <a:rPr lang="nl-NL" sz="2800" i="1" dirty="0"/>
              <a:t>primair</a:t>
            </a:r>
            <a:r>
              <a:rPr lang="nl-NL" sz="2800" dirty="0"/>
              <a:t> </a:t>
            </a:r>
            <a:r>
              <a:rPr lang="nl-NL" sz="2800" i="1" dirty="0"/>
              <a:t>bronnenonderzoek.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Back </a:t>
            </a:r>
            <a:r>
              <a:rPr lang="nl-NL" sz="3600" b="1" dirty="0" err="1"/>
              <a:t>to</a:t>
            </a:r>
            <a:r>
              <a:rPr lang="nl-NL" sz="3600" b="1" dirty="0"/>
              <a:t> 1991/1992</a:t>
            </a:r>
          </a:p>
        </p:txBody>
      </p:sp>
      <p:grpSp>
        <p:nvGrpSpPr>
          <p:cNvPr id="5" name="Groep 6">
            <a:extLst>
              <a:ext uri="{FF2B5EF4-FFF2-40B4-BE49-F238E27FC236}">
                <a16:creationId xmlns:a16="http://schemas.microsoft.com/office/drawing/2014/main" id="{5DBF572C-4504-4CF3-9927-EFE7413EC100}"/>
              </a:ext>
            </a:extLst>
          </p:cNvPr>
          <p:cNvGrpSpPr/>
          <p:nvPr/>
        </p:nvGrpSpPr>
        <p:grpSpPr>
          <a:xfrm>
            <a:off x="1843315" y="3040743"/>
            <a:ext cx="4724289" cy="3754075"/>
            <a:chOff x="0" y="2173631"/>
            <a:chExt cx="5211601" cy="4141309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254A84AE-CD9C-4E8B-AEDF-17E275DAD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05" y="4987845"/>
              <a:ext cx="1327095" cy="1327095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EF2BE5C-F5CA-49AE-B984-F72A5F5C8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173631"/>
              <a:ext cx="3444539" cy="3005588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8375D851-A900-48D9-91B0-04EBC1F81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8466"/>
            <a:stretch/>
          </p:blipFill>
          <p:spPr>
            <a:xfrm>
              <a:off x="3597884" y="2173631"/>
              <a:ext cx="1613717" cy="3005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469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519955"/>
            <a:ext cx="9609826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6762A"/>
                </a:solidFill>
              </a:rPr>
              <a:t>In klas 3 krijg je elke periode een ander project: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Een alfa-onderzoek: Kunst en experiment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Een bèta-onderzoek: Biologie en wiskunde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Een gamma-onderzoek: bronnenonderzoek </a:t>
            </a:r>
            <a:br>
              <a:rPr lang="nl-NL" sz="2800" dirty="0"/>
            </a:br>
            <a:r>
              <a:rPr lang="nl-NL" sz="2800" dirty="0"/>
              <a:t>bij economie en geschiedenis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Klas 3: alfa, bèta en gamma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80B1DD-40F7-4FE3-B43E-21AABAAB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13" y="3897086"/>
            <a:ext cx="3289218" cy="24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233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519955"/>
            <a:ext cx="9609826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 dirty="0"/>
              <a:t>4 vwo</a:t>
            </a:r>
          </a:p>
          <a:p>
            <a:r>
              <a:rPr lang="nl-NL" sz="2800" dirty="0"/>
              <a:t>In de wetenschapsweek ontwikkel jij jouw </a:t>
            </a:r>
            <a:r>
              <a:rPr lang="nl-NL" sz="2800" dirty="0" err="1"/>
              <a:t>onderzoeksvaardigheden</a:t>
            </a:r>
            <a:r>
              <a:rPr lang="nl-NL" sz="2800" dirty="0"/>
              <a:t> nog verder. </a:t>
            </a:r>
            <a:endParaRPr lang="nl-NL" sz="2800" b="1">
              <a:cs typeface="Calibri" panose="020F0502020204030204"/>
            </a:endParaRPr>
          </a:p>
          <a:p>
            <a:endParaRPr lang="nl-NL" sz="2800" dirty="0"/>
          </a:p>
          <a:p>
            <a:r>
              <a:rPr lang="nl-NL" sz="2800" b="1" dirty="0"/>
              <a:t>5 vwo</a:t>
            </a:r>
            <a:endParaRPr lang="nl-NL" sz="2800" b="1" dirty="0">
              <a:cs typeface="Calibri"/>
            </a:endParaRPr>
          </a:p>
          <a:p>
            <a:r>
              <a:rPr lang="nl-NL" sz="2800" dirty="0"/>
              <a:t>Je start met jouw profielwerkstuk.</a:t>
            </a:r>
          </a:p>
          <a:p>
            <a:endParaRPr lang="nl-NL" sz="2800" dirty="0"/>
          </a:p>
          <a:p>
            <a:r>
              <a:rPr lang="nl-NL" sz="2800" b="1" dirty="0"/>
              <a:t>6 vwo</a:t>
            </a:r>
            <a:endParaRPr lang="nl-NL" sz="2800" b="1" dirty="0">
              <a:cs typeface="Calibri"/>
            </a:endParaRPr>
          </a:p>
          <a:p>
            <a:r>
              <a:rPr lang="nl-NL" sz="2800" dirty="0"/>
              <a:t>Je volbrengt jouw onderzoek en </a:t>
            </a:r>
          </a:p>
          <a:p>
            <a:r>
              <a:rPr lang="nl-NL" sz="2800" dirty="0"/>
              <a:t>presenteert jouw profielwerkstuk.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Wat gebeurt er in de bovenbouw?</a:t>
            </a:r>
          </a:p>
        </p:txBody>
      </p:sp>
      <p:pic>
        <p:nvPicPr>
          <p:cNvPr id="5" name="Picture 4" descr="Klantverhalen | Bespeak">
            <a:extLst>
              <a:ext uri="{FF2B5EF4-FFF2-40B4-BE49-F238E27FC236}">
                <a16:creationId xmlns:a16="http://schemas.microsoft.com/office/drawing/2014/main" id="{2CD3C22B-576F-4815-83A9-A1D419B0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05" y="1872344"/>
            <a:ext cx="2726874" cy="27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2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272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Dakpanklas/</a:t>
            </a:r>
            <a:r>
              <a:rPr lang="nl-NL" sz="2800" dirty="0" err="1"/>
              <a:t>kansklas</a:t>
            </a:r>
            <a:r>
              <a:rPr lang="nl-NL" sz="2800" dirty="0"/>
              <a:t>/mengklas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Met advies: havo, kans-advies vwo of havo/vwo-advies 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Met havo/vwo-advies: keuze voor h/a-klas of havo-</a:t>
            </a:r>
            <a:r>
              <a:rPr lang="nl-NL" sz="2800" dirty="0" err="1"/>
              <a:t>technasium</a:t>
            </a:r>
            <a:endParaRPr lang="nl-NL" sz="2800" dirty="0"/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Advies is leidend, gesprekken daarover </a:t>
            </a:r>
            <a:br>
              <a:rPr lang="nl-NL" sz="2800" dirty="0"/>
            </a:br>
            <a:r>
              <a:rPr lang="nl-NL" sz="2800" dirty="0"/>
              <a:t>alleen met basisschool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Havo/Atheneumklassen</a:t>
            </a:r>
          </a:p>
        </p:txBody>
      </p:sp>
    </p:spTree>
    <p:extLst>
      <p:ext uri="{BB962C8B-B14F-4D97-AF65-F5344CB8AC3E}">
        <p14:creationId xmlns:p14="http://schemas.microsoft.com/office/powerpoint/2010/main" val="20530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Wat houdt een </a:t>
            </a:r>
            <a:r>
              <a:rPr lang="nl-NL" sz="2800" b="1" dirty="0"/>
              <a:t>determinatieklas </a:t>
            </a:r>
            <a:r>
              <a:rPr lang="nl-NL" sz="2800" dirty="0"/>
              <a:t>precies in?  </a:t>
            </a:r>
            <a:br>
              <a:rPr lang="nl-NL" sz="2800" dirty="0"/>
            </a:br>
            <a:r>
              <a:rPr lang="nl-NL" sz="2800" dirty="0"/>
              <a:t>Kans krijgen / onderzoeken wat het best passende niveau is </a:t>
            </a:r>
            <a:endParaRPr lang="nl-NL"/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Het </a:t>
            </a:r>
            <a:r>
              <a:rPr lang="nl-NL" sz="2800" b="1" dirty="0"/>
              <a:t>lesgeefniveau</a:t>
            </a:r>
            <a:r>
              <a:rPr lang="nl-NL" sz="2800" dirty="0"/>
              <a:t> voor de hele klas is op </a:t>
            </a:r>
            <a:r>
              <a:rPr lang="nl-NL" sz="2800" b="1" dirty="0"/>
              <a:t>vwo niveau.</a:t>
            </a:r>
            <a:r>
              <a:rPr lang="nl-NL" sz="2800" dirty="0"/>
              <a:t> </a:t>
            </a:r>
            <a:br>
              <a:rPr lang="nl-NL" sz="2800" dirty="0"/>
            </a:br>
            <a:r>
              <a:rPr lang="nl-NL" sz="2800" dirty="0"/>
              <a:t>Het onderscheid zit hem in de manier van toetsen. </a:t>
            </a:r>
            <a:br>
              <a:rPr lang="nl-NL" sz="2800" dirty="0"/>
            </a:br>
            <a:r>
              <a:rPr lang="nl-NL" sz="2800" dirty="0"/>
              <a:t>Deze toets moet voldoen aan onze eisen van een determinerende toets: een toets bestaande uit </a:t>
            </a:r>
            <a:br>
              <a:rPr lang="nl-NL" sz="2800" dirty="0"/>
            </a:br>
            <a:r>
              <a:rPr lang="nl-NL" sz="2800" dirty="0"/>
              <a:t>zogenaamde </a:t>
            </a:r>
            <a:r>
              <a:rPr lang="nl-NL" sz="2800" b="1" dirty="0"/>
              <a:t>basis- en plusvragen.</a:t>
            </a:r>
            <a:r>
              <a:rPr lang="nl-NL" sz="2800" dirty="0"/>
              <a:t>  </a:t>
            </a:r>
            <a:endParaRPr lang="nl-NL" sz="2800" dirty="0">
              <a:cs typeface="Calibri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>
              <a:cs typeface="Calibri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Determineren</a:t>
            </a:r>
          </a:p>
        </p:txBody>
      </p:sp>
    </p:spTree>
    <p:extLst>
      <p:ext uri="{BB962C8B-B14F-4D97-AF65-F5344CB8AC3E}">
        <p14:creationId xmlns:p14="http://schemas.microsoft.com/office/powerpoint/2010/main" val="13817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Les en toetsen op vwo-niveau  </a:t>
            </a:r>
            <a:endParaRPr lang="nl-NL" dirty="0"/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Alle proefwerken gedifferentieerd voor de vakken </a:t>
            </a:r>
            <a:br>
              <a:rPr lang="nl-NL" sz="2800" dirty="0"/>
            </a:br>
            <a:r>
              <a:rPr lang="nl-NL" sz="2800" dirty="0"/>
              <a:t>NE, EN, FA, GS, AK, WI, BI, SC, MU en LB. </a:t>
            </a:r>
            <a:br>
              <a:rPr lang="nl-NL" sz="2800" dirty="0"/>
            </a:br>
            <a:r>
              <a:rPr lang="nl-NL" sz="2800" dirty="0"/>
              <a:t>dus 2 cijfers: havo- en vwo cijfer  </a:t>
            </a:r>
            <a:endParaRPr lang="nl-NL" sz="2800" dirty="0">
              <a:cs typeface="Calibri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Twee rapporten: een havo-cijferlijst en </a:t>
            </a:r>
            <a:br>
              <a:rPr lang="nl-NL" sz="2800" dirty="0"/>
            </a:br>
            <a:r>
              <a:rPr lang="nl-NL" sz="2800" dirty="0"/>
              <a:t>een atheneum-cijferlijst </a:t>
            </a:r>
            <a:endParaRPr lang="nl-NL" sz="2800" dirty="0">
              <a:cs typeface="Calibri" panose="020F0502020204030204"/>
            </a:endParaRPr>
          </a:p>
          <a:p>
            <a:pPr>
              <a:spcBef>
                <a:spcPts val="1000"/>
              </a:spcBef>
              <a:buClr>
                <a:srgbClr val="E6762A"/>
              </a:buClr>
            </a:pPr>
            <a:r>
              <a:rPr lang="nl-NL" sz="2000" i="1" dirty="0"/>
              <a:t>Wij vinden het belangrijk dat de leerling gemotiveerd is </a:t>
            </a:r>
            <a:br>
              <a:rPr lang="nl-NL" sz="2000" i="1" dirty="0"/>
            </a:br>
            <a:r>
              <a:rPr lang="nl-NL" sz="2000" i="1" dirty="0"/>
              <a:t>om het beste uit zichzelf te halen en in de tweede klas </a:t>
            </a:r>
            <a:br>
              <a:rPr lang="nl-NL" sz="2000" i="1" dirty="0"/>
            </a:br>
            <a:r>
              <a:rPr lang="nl-NL" sz="2000" i="1" dirty="0"/>
              <a:t>in de juiste afdeling zit.</a:t>
            </a:r>
            <a:r>
              <a:rPr lang="nl-NL" sz="2000" dirty="0"/>
              <a:t> 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Determineren</a:t>
            </a:r>
          </a:p>
        </p:txBody>
      </p:sp>
    </p:spTree>
    <p:extLst>
      <p:ext uri="{BB962C8B-B14F-4D97-AF65-F5344CB8AC3E}">
        <p14:creationId xmlns:p14="http://schemas.microsoft.com/office/powerpoint/2010/main" val="182202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1" y="1911840"/>
            <a:ext cx="10039778" cy="36014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Deze twee niveaus worden getoetst en tellen </a:t>
            </a:r>
            <a:br>
              <a:rPr lang="nl-NL" sz="2800" dirty="0"/>
            </a:br>
            <a:r>
              <a:rPr lang="nl-NL" sz="2800" dirty="0"/>
              <a:t>allebei mee voor het havo – en atheneumcijfer</a:t>
            </a:r>
            <a:endParaRPr lang="nl-NL" dirty="0"/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Havo-cijfer = Basispunten tellen zwaarder mee dan pluspunten   </a:t>
            </a:r>
            <a:endParaRPr lang="nl-NL" sz="2800" dirty="0">
              <a:cs typeface="Calibri" panose="020F0502020204030204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Atheneumcijfer = Pluspunten tellen zwaarder mee dan basispunten</a:t>
            </a:r>
            <a:endParaRPr lang="nl-NL" sz="2800" dirty="0">
              <a:cs typeface="Calibri" panose="020F0502020204030204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Beslissing welk niveau op basis van de rapportcijfers, </a:t>
            </a:r>
            <a:br>
              <a:rPr lang="nl-NL" sz="2800" dirty="0"/>
            </a:br>
            <a:r>
              <a:rPr lang="nl-NL" sz="2800" dirty="0"/>
              <a:t>altijd eerst kijkend naar het hoogste niveau. </a:t>
            </a:r>
            <a:endParaRPr lang="nl-NL" sz="2800" dirty="0">
              <a:cs typeface="Calibri" panose="020F0502020204030204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Onderscheid tussen basis- en plusniveau</a:t>
            </a:r>
          </a:p>
        </p:txBody>
      </p:sp>
    </p:spTree>
    <p:extLst>
      <p:ext uri="{BB962C8B-B14F-4D97-AF65-F5344CB8AC3E}">
        <p14:creationId xmlns:p14="http://schemas.microsoft.com/office/powerpoint/2010/main" val="34410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2849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Bevorderen max 1 tekortpunt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Bespreken 2 tekortpunten 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Afwijzen meer dan 2 tekortpunten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2/3 van de leerlingen gaat naar het atheneum  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Naar leerjaar 2</a:t>
            </a:r>
          </a:p>
        </p:txBody>
      </p:sp>
    </p:spTree>
    <p:extLst>
      <p:ext uri="{BB962C8B-B14F-4D97-AF65-F5344CB8AC3E}">
        <p14:creationId xmlns:p14="http://schemas.microsoft.com/office/powerpoint/2010/main" val="80306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Nieuw gebouw: iedereen moet wennen  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Grote overgang t.o.v. de basisschool 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Introductieprogramma: veilige en prettige sfeer creëren 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Veel aandacht voor groepsvorming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Nieuw in de brugklas</a:t>
            </a:r>
          </a:p>
        </p:txBody>
      </p:sp>
    </p:spTree>
    <p:extLst>
      <p:ext uri="{BB962C8B-B14F-4D97-AF65-F5344CB8AC3E}">
        <p14:creationId xmlns:p14="http://schemas.microsoft.com/office/powerpoint/2010/main" val="134759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19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nl-NL" sz="2800" dirty="0"/>
              <a:t>O&amp;W is een vak op het </a:t>
            </a:r>
            <a:r>
              <a:rPr lang="nl-NL" sz="2800" b="1" dirty="0"/>
              <a:t>vwo </a:t>
            </a:r>
            <a:r>
              <a:rPr lang="nl-NL" sz="2800" dirty="0"/>
              <a:t>én in de </a:t>
            </a:r>
            <a:r>
              <a:rPr lang="nl-NL" sz="2800" b="1" dirty="0"/>
              <a:t>Havo/Atheneumklas</a:t>
            </a:r>
            <a:r>
              <a:rPr lang="nl-NL" sz="2800" dirty="0"/>
              <a:t>. 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Onderzoekend leren &amp; leren onderzoeken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Kritisch leren denken, dat wil zeggen dat je leert om zelf te beoordelen hoe je met informatie moet omgaan</a:t>
            </a:r>
            <a:endParaRPr lang="nl-NL" sz="2800" dirty="0">
              <a:cs typeface="Calibri"/>
            </a:endParaRP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Leren om zelfstandig te werken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Leren om in een groepje samen te werken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Aandacht besteden aan onderwerpen die je zelf interessant vindt én onderwerpen die belangrijk zijn op dit moment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Onderzoek &amp; Wetenschap (O&amp;W)</a:t>
            </a:r>
          </a:p>
        </p:txBody>
      </p:sp>
    </p:spTree>
    <p:extLst>
      <p:ext uri="{BB962C8B-B14F-4D97-AF65-F5344CB8AC3E}">
        <p14:creationId xmlns:p14="http://schemas.microsoft.com/office/powerpoint/2010/main" val="189296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Nieuwsgierige houding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Enthousiasme tijdens de lessen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Goede samenwerking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Zelfstandig werken 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Plannen en verdelen van taken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Professionaliteit tijdens het uitvoeren van onderzoeken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 err="1"/>
              <a:t>Secuurheid</a:t>
            </a:r>
            <a:r>
              <a:rPr lang="nl-NL" sz="2800" dirty="0"/>
              <a:t> bij het doen van onderzoeken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Reflecteren: Wat ging er goed? Wat kan er beter?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O&amp;W: Wat wordt er van je verwacht?</a:t>
            </a:r>
          </a:p>
        </p:txBody>
      </p:sp>
    </p:spTree>
    <p:extLst>
      <p:ext uri="{BB962C8B-B14F-4D97-AF65-F5344CB8AC3E}">
        <p14:creationId xmlns:p14="http://schemas.microsoft.com/office/powerpoint/2010/main" val="1620899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edd153-42da-49d3-b86f-e00d5209f383" xsi:nil="true"/>
    <lcf76f155ced4ddcb4097134ff3c332f xmlns="3427cb2b-9db5-4607-b889-d727b9c626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515C07C3B3D944B18F071974796285" ma:contentTypeVersion="15" ma:contentTypeDescription="Een nieuw document maken." ma:contentTypeScope="" ma:versionID="3f1f9a1b2dc0d0ee849bf17bd347e75c">
  <xsd:schema xmlns:xsd="http://www.w3.org/2001/XMLSchema" xmlns:xs="http://www.w3.org/2001/XMLSchema" xmlns:p="http://schemas.microsoft.com/office/2006/metadata/properties" xmlns:ns2="3427cb2b-9db5-4607-b889-d727b9c62603" xmlns:ns3="33edd153-42da-49d3-b86f-e00d5209f383" targetNamespace="http://schemas.microsoft.com/office/2006/metadata/properties" ma:root="true" ma:fieldsID="0d0e1c5c25264189fcc53b90b06e4a87" ns2:_="" ns3:_="">
    <xsd:import namespace="3427cb2b-9db5-4607-b889-d727b9c62603"/>
    <xsd:import namespace="33edd153-42da-49d3-b86f-e00d5209f3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7cb2b-9db5-4607-b889-d727b9c626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665203ae-9d44-4297-83be-6f8b0d0478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dd153-42da-49d3-b86f-e00d5209f38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adaa68d-d6db-4a7b-a5f4-b4195f79bc4b}" ma:internalName="TaxCatchAll" ma:showField="CatchAllData" ma:web="33edd153-42da-49d3-b86f-e00d5209f3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4BD485-38C1-470C-8D69-B242F51AE1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F55660-F32D-49E9-A823-02E933F07C2F}">
  <ds:schemaRefs>
    <ds:schemaRef ds:uri="http://schemas.microsoft.com/office/2006/metadata/properties"/>
    <ds:schemaRef ds:uri="http://schemas.microsoft.com/office/infopath/2007/PartnerControls"/>
    <ds:schemaRef ds:uri="33edd153-42da-49d3-b86f-e00d5209f383"/>
    <ds:schemaRef ds:uri="3427cb2b-9db5-4607-b889-d727b9c62603"/>
  </ds:schemaRefs>
</ds:datastoreItem>
</file>

<file path=customXml/itemProps3.xml><?xml version="1.0" encoding="utf-8"?>
<ds:datastoreItem xmlns:ds="http://schemas.openxmlformats.org/officeDocument/2006/customXml" ds:itemID="{71A1D2D6-ECBD-4EF7-920D-25FE7609C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27cb2b-9db5-4607-b889-d727b9c62603"/>
    <ds:schemaRef ds:uri="33edd153-42da-49d3-b86f-e00d5209f3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796</Words>
  <Application>Microsoft Office PowerPoint</Application>
  <PresentationFormat>Breedbeeld</PresentationFormat>
  <Paragraphs>104</Paragraphs>
  <Slides>19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KKC || L.M. Jansen</cp:lastModifiedBy>
  <cp:revision>69</cp:revision>
  <dcterms:created xsi:type="dcterms:W3CDTF">2019-09-16T11:05:40Z</dcterms:created>
  <dcterms:modified xsi:type="dcterms:W3CDTF">2023-02-15T18:57:42Z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0x01010075515C07C3B3D944B18F071974796285</vt:lpwstr>
  </property>
  <property fmtid="{D5CDD505-2E9C-101B-9397-08002B2CF9AE}" pid="3" name="MediaServiceImageTags">
    <vt:lpwstr/>
  </property>
</Properties>
</file>