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9" r:id="rId6"/>
    <p:sldId id="273" r:id="rId7"/>
    <p:sldId id="271" r:id="rId8"/>
    <p:sldId id="272" r:id="rId9"/>
    <p:sldId id="270" r:id="rId10"/>
    <p:sldId id="274" r:id="rId11"/>
    <p:sldId id="277" r:id="rId12"/>
    <p:sldId id="276" r:id="rId13"/>
    <p:sldId id="279" r:id="rId14"/>
    <p:sldId id="278" r:id="rId15"/>
    <p:sldId id="27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0B51D-8F3A-54F4-8EA6-D29C95095709}" v="378" dt="2023-02-09T15:44:20.790"/>
    <p1510:client id="{51B216B6-A624-A27A-0600-D0E22DB2D091}" v="395" dt="2023-02-09T14:36:30.583"/>
    <p1510:client id="{AB60E4C7-56ED-618F-3F7B-A4782DD7900D}" v="14" dt="2023-02-15T17:23:21.165"/>
    <p1510:client id="{F9D5478F-B293-757E-CA0E-FB6522879DF7}" v="1" dt="2023-02-14T10:41:54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357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9EB8FFF-3747-F449-AFE1-231FED5D46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9CBD3E0-2D83-DF4E-B3BD-F22A6EDF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57315" y="734165"/>
            <a:ext cx="7197636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8600"/>
              </a:lnSpc>
            </a:pPr>
            <a:r>
              <a:rPr lang="nl-NL" sz="8000" b="1" dirty="0"/>
              <a:t>Gymnasium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557315" y="2458314"/>
            <a:ext cx="72548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l-NL" sz="4000" b="1" dirty="0"/>
              <a:t>Inge Zwetsloot- </a:t>
            </a:r>
            <a:r>
              <a:rPr lang="nl-NL" sz="4000" b="1" dirty="0" err="1"/>
              <a:t>Takens</a:t>
            </a:r>
          </a:p>
          <a:p>
            <a:pPr algn="r"/>
            <a:r>
              <a:rPr lang="nl-NL" sz="2800" dirty="0" err="1"/>
              <a:t>Leerlingcöordinator</a:t>
            </a:r>
            <a:r>
              <a:rPr lang="nl-NL" sz="2800" dirty="0"/>
              <a:t> van vwo 1 , 2 en 3</a:t>
            </a:r>
            <a:endParaRPr lang="nl-NL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78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875493" y="1796821"/>
            <a:ext cx="9609826" cy="34091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</a:pPr>
            <a:r>
              <a:rPr lang="nl-NL" sz="2800" b="1" dirty="0">
                <a:solidFill>
                  <a:srgbClr val="E6762A"/>
                </a:solidFill>
              </a:rPr>
              <a:t>Rijke culturele en sportieve traditie</a:t>
            </a: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Elk jaar een musical of talentenjacht</a:t>
            </a:r>
            <a:endParaRPr lang="nl-NL" sz="2800" dirty="0">
              <a:cs typeface="Calibri" panose="020F0502020204030204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Sporttoernooien en sportdagen</a:t>
            </a:r>
            <a:endParaRPr lang="nl-NL" sz="2800" dirty="0">
              <a:cs typeface="Calibri" panose="020F0502020204030204"/>
            </a:endParaRPr>
          </a:p>
          <a:p>
            <a:pPr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</a:pPr>
            <a:endParaRPr lang="nl-NL" sz="2800" dirty="0">
              <a:cs typeface="Calibri" panose="020F0502020204030204"/>
            </a:endParaRPr>
          </a:p>
          <a:p>
            <a:pPr>
              <a:lnSpc>
                <a:spcPts val="3500"/>
              </a:lnSpc>
              <a:spcBef>
                <a:spcPts val="1000"/>
              </a:spcBef>
            </a:pPr>
            <a:r>
              <a:rPr lang="nl-NL" sz="2800" b="1" dirty="0">
                <a:solidFill>
                  <a:srgbClr val="E6762A"/>
                </a:solidFill>
                <a:ea typeface="+mn-lt"/>
                <a:cs typeface="+mn-lt"/>
              </a:rPr>
              <a:t>Sociale activiteiten na schooltijd</a:t>
            </a:r>
            <a:endParaRPr lang="nl-NL" dirty="0">
              <a:solidFill>
                <a:srgbClr val="E6762A"/>
              </a:solidFill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>
                <a:cs typeface="Calibri" panose="020F0502020204030204"/>
              </a:rPr>
              <a:t>Clubjes door en voor leerlingen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Wat kun je nog meer verwachten?</a:t>
            </a:r>
          </a:p>
        </p:txBody>
      </p:sp>
    </p:spTree>
    <p:extLst>
      <p:ext uri="{BB962C8B-B14F-4D97-AF65-F5344CB8AC3E}">
        <p14:creationId xmlns:p14="http://schemas.microsoft.com/office/powerpoint/2010/main" val="170715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911840"/>
            <a:ext cx="960982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Projecten gerelateerd aan vier UNESCO-thema’s en </a:t>
            </a:r>
            <a:r>
              <a:rPr lang="nl-NL" sz="2800" dirty="0" err="1"/>
              <a:t>Sustainable</a:t>
            </a:r>
            <a:r>
              <a:rPr lang="nl-NL" sz="2800" dirty="0"/>
              <a:t> Development Goals van Verenigde Naties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Acties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UNESCO-commissie van leerlingen (en docenten)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UNESCO-school</a:t>
            </a:r>
          </a:p>
        </p:txBody>
      </p:sp>
    </p:spTree>
    <p:extLst>
      <p:ext uri="{BB962C8B-B14F-4D97-AF65-F5344CB8AC3E}">
        <p14:creationId xmlns:p14="http://schemas.microsoft.com/office/powerpoint/2010/main" val="102894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911840"/>
            <a:ext cx="9609826" cy="46274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Leerjaar 3: kiezen van vakken waar je examen in doet</a:t>
            </a:r>
            <a:endParaRPr lang="en-US"/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Profielen</a:t>
            </a:r>
            <a:endParaRPr lang="nl-NL" sz="2800" dirty="0">
              <a:cs typeface="Calibri" panose="020F0502020204030204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Uitgebreid programma om juiste keuze te maken d.m.v.</a:t>
            </a:r>
            <a:r>
              <a:rPr lang="nl-NL" sz="2800" dirty="0">
                <a:cs typeface="Calibri"/>
              </a:rPr>
              <a:t> loopbaanoriëntatie begeleiding (LOB)</a:t>
            </a: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,Sans-Serif" charset="0"/>
              <a:buChar char="•"/>
            </a:pPr>
            <a:r>
              <a:rPr lang="nl-NL" sz="2800" dirty="0">
                <a:ea typeface="+mn-lt"/>
                <a:cs typeface="+mn-lt"/>
              </a:rPr>
              <a:t>In de bovenbouw kun je kiezen uit alle vakken. </a:t>
            </a:r>
            <a:br>
              <a:rPr lang="nl-NL" sz="2800" dirty="0">
                <a:ea typeface="+mn-lt"/>
                <a:cs typeface="+mn-lt"/>
              </a:rPr>
            </a:br>
            <a:r>
              <a:rPr lang="nl-NL" sz="2800" dirty="0">
                <a:ea typeface="+mn-lt"/>
                <a:cs typeface="+mn-lt"/>
              </a:rPr>
              <a:t>Het KKC heeft een grote vwo-afdeling en </a:t>
            </a:r>
            <a:br>
              <a:rPr lang="nl-NL" sz="2800" dirty="0">
                <a:ea typeface="+mn-lt"/>
                <a:cs typeface="+mn-lt"/>
              </a:rPr>
            </a:br>
            <a:r>
              <a:rPr lang="nl-NL" sz="2800" dirty="0">
                <a:ea typeface="+mn-lt"/>
                <a:cs typeface="+mn-lt"/>
              </a:rPr>
              <a:t>daardoor zijn veel keuzes en combinaties </a:t>
            </a:r>
            <a:br>
              <a:rPr lang="nl-NL" sz="2800" dirty="0">
                <a:ea typeface="+mn-lt"/>
                <a:cs typeface="+mn-lt"/>
              </a:rPr>
            </a:br>
            <a:r>
              <a:rPr lang="nl-NL" sz="2800" dirty="0">
                <a:ea typeface="+mn-lt"/>
                <a:cs typeface="+mn-lt"/>
              </a:rPr>
              <a:t>van vakken mogelijk. </a:t>
            </a:r>
            <a:endParaRPr lang="en-US" sz="2800" dirty="0">
              <a:ea typeface="+mn-lt"/>
              <a:cs typeface="+mn-lt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>
              <a:cs typeface="Calibr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b="1" dirty="0"/>
              <a:t>Hoe word je geholpen bij het kiezen van</a:t>
            </a:r>
          </a:p>
          <a:p>
            <a:r>
              <a:rPr lang="nl-NL" sz="3600" b="1" dirty="0"/>
              <a:t>vakken in de bovenbouw?</a:t>
            </a:r>
          </a:p>
          <a:p>
            <a:endParaRPr lang="nl-NL" sz="36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880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653048"/>
            <a:ext cx="7499777" cy="37297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Vwo is een 6-jarige opleiding die je grondig voorbereidt op een studie op de universiteit of het hbo. </a:t>
            </a:r>
            <a:endParaRPr lang="en-US" dirty="0"/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KKC heeft 3 soorten vwo:</a:t>
            </a:r>
            <a:endParaRPr lang="en-US" dirty="0"/>
          </a:p>
          <a:p>
            <a:pPr marL="514350" indent="-51435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AutoNum type="arabicPeriod"/>
            </a:pPr>
            <a:r>
              <a:rPr lang="nl-NL" sz="2800" dirty="0"/>
              <a:t> Gymnasium</a:t>
            </a:r>
            <a:endParaRPr lang="en-US" dirty="0"/>
          </a:p>
          <a:p>
            <a:pPr marL="514350" indent="-51435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AutoNum type="arabicPeriod"/>
            </a:pPr>
            <a:r>
              <a:rPr lang="nl-NL" sz="2800" dirty="0"/>
              <a:t> </a:t>
            </a:r>
            <a:r>
              <a:rPr lang="nl-NL" sz="2800" dirty="0" err="1"/>
              <a:t>Technasium</a:t>
            </a:r>
            <a:r>
              <a:rPr lang="nl-NL" sz="2800" dirty="0"/>
              <a:t> </a:t>
            </a:r>
            <a:endParaRPr lang="en-US" dirty="0"/>
          </a:p>
          <a:p>
            <a:pPr marL="514350" indent="-51435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AutoNum type="arabicPeriod"/>
            </a:pPr>
            <a:r>
              <a:rPr lang="nl-NL" sz="2800" dirty="0"/>
              <a:t> Atheneum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Gymnasium: een vwo-opleiding</a:t>
            </a:r>
          </a:p>
        </p:txBody>
      </p:sp>
    </p:spTree>
    <p:extLst>
      <p:ext uri="{BB962C8B-B14F-4D97-AF65-F5344CB8AC3E}">
        <p14:creationId xmlns:p14="http://schemas.microsoft.com/office/powerpoint/2010/main" val="20530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710557"/>
            <a:ext cx="9609826" cy="28961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>
                <a:ea typeface="+mn-lt"/>
                <a:cs typeface="+mn-lt"/>
              </a:rPr>
              <a:t>In de eerste klas vwo: </a:t>
            </a:r>
            <a:br>
              <a:rPr lang="nl-NL" sz="2800" dirty="0">
                <a:ea typeface="+mn-lt"/>
                <a:cs typeface="+mn-lt"/>
              </a:rPr>
            </a:br>
            <a:r>
              <a:rPr lang="nl-NL" sz="2800" dirty="0">
                <a:ea typeface="+mn-lt"/>
                <a:cs typeface="+mn-lt"/>
              </a:rPr>
              <a:t>Nederlands, Engels, wiskunde, Frans, aardrijkskunde, geschiedenis, biologie, tekenen, handvaardigheid, muziek, lichamelijke opvoeding, levensbeschouwing, </a:t>
            </a:r>
            <a:r>
              <a:rPr lang="nl-NL" sz="2800" dirty="0" err="1">
                <a:ea typeface="+mn-lt"/>
                <a:cs typeface="+mn-lt"/>
              </a:rPr>
              <a:t>science</a:t>
            </a:r>
            <a:endParaRPr lang="nl-NL" sz="2800" dirty="0">
              <a:ea typeface="+mn-lt"/>
              <a:cs typeface="+mn-lt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Gymnasium: Latijn, Grieks, Denken &amp; Doen, Cambridge English</a:t>
            </a:r>
            <a:endParaRPr lang="nl-NL" sz="2800" dirty="0">
              <a:cs typeface="Calibr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969609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dirty="0"/>
              <a:t>Welke vakken krijg je extra </a:t>
            </a:r>
            <a:br>
              <a:rPr lang="nl-NL" sz="3200" b="1" dirty="0"/>
            </a:br>
            <a:r>
              <a:rPr lang="nl-NL" sz="3200" b="1" dirty="0"/>
              <a:t>op het gymnasium?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362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911840"/>
            <a:ext cx="9609826" cy="16953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Gymnasium: Latijn, Grieks, Denken &amp; Doen (D&amp;D)</a:t>
            </a:r>
            <a:endParaRPr lang="nl-NL"/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Atheneum: Onderzoek &amp; Wetenschap (O&amp;W)</a:t>
            </a:r>
            <a:endParaRPr lang="nl-NL" sz="2800" dirty="0">
              <a:cs typeface="Calibri" panose="020F0502020204030204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 err="1"/>
              <a:t>Technasium</a:t>
            </a:r>
            <a:r>
              <a:rPr lang="nl-NL" sz="2800" dirty="0"/>
              <a:t> : Onderzoek en Ontwerpen (O&amp;O)</a:t>
            </a:r>
            <a:endParaRPr lang="nl-NL" sz="2800" dirty="0">
              <a:cs typeface="Calibri" panose="020F0502020204030204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Verschillen tussen gymnasium,</a:t>
            </a:r>
          </a:p>
          <a:p>
            <a:r>
              <a:rPr lang="nl-NL" sz="3600" b="1" dirty="0"/>
              <a:t>atheneum en </a:t>
            </a:r>
            <a:r>
              <a:rPr lang="nl-NL" sz="3600" b="1" dirty="0" err="1"/>
              <a:t>technasium</a:t>
            </a:r>
            <a:r>
              <a:rPr lang="nl-NL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0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911840"/>
            <a:ext cx="9609826" cy="30244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Engels in het Engels</a:t>
            </a:r>
            <a:endParaRPr lang="en-US" dirty="0"/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Internationaal erkende certificaten:</a:t>
            </a:r>
            <a:br>
              <a:rPr lang="nl-NL" sz="2800" dirty="0"/>
            </a:br>
            <a:r>
              <a:rPr lang="nl-NL" sz="2800" dirty="0"/>
              <a:t>Cambridge First (klas 3) en Advanced (klas 5)</a:t>
            </a:r>
            <a:endParaRPr lang="nl-NL" sz="2800" dirty="0">
              <a:cs typeface="Calibri" panose="020F0502020204030204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Anders dan tweetalig vwo: </a:t>
            </a:r>
            <a:br>
              <a:rPr lang="nl-NL" sz="2800" dirty="0"/>
            </a:br>
            <a:r>
              <a:rPr lang="nl-NL" sz="2800" dirty="0"/>
              <a:t>goede voorbereiding op Centraal Examen </a:t>
            </a:r>
            <a:br>
              <a:rPr lang="nl-NL" sz="2800" dirty="0"/>
            </a:br>
            <a:r>
              <a:rPr lang="nl-NL" sz="2800" dirty="0"/>
              <a:t>in het Nederlands én Engels op hoog niveau</a:t>
            </a:r>
            <a:endParaRPr lang="nl-NL" sz="2800" dirty="0">
              <a:cs typeface="Calibr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Wat is Cambridge English?</a:t>
            </a:r>
          </a:p>
        </p:txBody>
      </p:sp>
    </p:spTree>
    <p:extLst>
      <p:ext uri="{BB962C8B-B14F-4D97-AF65-F5344CB8AC3E}">
        <p14:creationId xmlns:p14="http://schemas.microsoft.com/office/powerpoint/2010/main" val="98837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911840"/>
            <a:ext cx="9609826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Creatieve denkvaardigheden ontwikkelen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Geen toetsen, maar eindopdrachten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Gastdocenten van buiten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Leren terugkijken op je eigen werk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Filosofische uitdagingen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Twee lesuren per week</a:t>
            </a:r>
            <a:endParaRPr lang="nl-NL" sz="2000" b="1" dirty="0">
              <a:solidFill>
                <a:srgbClr val="E6762A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Wat is Denken &amp; Doen?</a:t>
            </a:r>
          </a:p>
        </p:txBody>
      </p:sp>
    </p:spTree>
    <p:extLst>
      <p:ext uri="{BB962C8B-B14F-4D97-AF65-F5344CB8AC3E}">
        <p14:creationId xmlns:p14="http://schemas.microsoft.com/office/powerpoint/2010/main" val="108979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336746"/>
            <a:ext cx="9609826" cy="28320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Exact</a:t>
            </a:r>
            <a:endParaRPr lang="en-US"/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Kunst</a:t>
            </a:r>
            <a:endParaRPr lang="nl-NL" sz="2800" dirty="0">
              <a:cs typeface="Calibri" panose="020F0502020204030204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Talen</a:t>
            </a:r>
            <a:endParaRPr lang="nl-NL" sz="2800" dirty="0">
              <a:cs typeface="Calibri" panose="020F0502020204030204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Maatschappelijk</a:t>
            </a: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>
                <a:cs typeface="Calibri" panose="020F0502020204030204"/>
              </a:rPr>
              <a:t>Leerpleinen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b="1" dirty="0"/>
              <a:t>Vakken in clusters / leergebieden</a:t>
            </a:r>
          </a:p>
        </p:txBody>
      </p:sp>
    </p:spTree>
    <p:extLst>
      <p:ext uri="{BB962C8B-B14F-4D97-AF65-F5344CB8AC3E}">
        <p14:creationId xmlns:p14="http://schemas.microsoft.com/office/powerpoint/2010/main" val="76834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911840"/>
            <a:ext cx="9609826" cy="2272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Kennismakingsactiviteiten in week 1</a:t>
            </a:r>
            <a:endParaRPr lang="en-US"/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Brugklaskamp (2 dagen) op 9 en 10 okt 2023</a:t>
            </a:r>
            <a:endParaRPr lang="nl-NL" sz="2800" dirty="0">
              <a:cs typeface="Calibri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Leren leren (studievaardigheden) tijdens mentoruur</a:t>
            </a:r>
            <a:endParaRPr lang="nl-NL" sz="2800" dirty="0">
              <a:cs typeface="Calibri" panose="020F0502020204030204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>
              <a:cs typeface="Calibri" panose="020F0502020204030204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Wennen op school</a:t>
            </a:r>
          </a:p>
        </p:txBody>
      </p:sp>
    </p:spTree>
    <p:extLst>
      <p:ext uri="{BB962C8B-B14F-4D97-AF65-F5344CB8AC3E}">
        <p14:creationId xmlns:p14="http://schemas.microsoft.com/office/powerpoint/2010/main" val="164139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911840"/>
            <a:ext cx="9609826" cy="2254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Mentor</a:t>
            </a:r>
            <a:endParaRPr lang="en-US"/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Twee peermentoren</a:t>
            </a:r>
            <a:endParaRPr lang="nl-NL" sz="2800" dirty="0">
              <a:cs typeface="Calibri" panose="020F0502020204030204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Tijdens mentoruur</a:t>
            </a:r>
            <a:endParaRPr lang="nl-NL" sz="2800" dirty="0">
              <a:cs typeface="Calibri"/>
            </a:endParaRPr>
          </a:p>
          <a:p>
            <a:pPr marL="359410" indent="-35941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Mentor is aanspreekpunt voor ouders</a:t>
            </a:r>
            <a:endParaRPr lang="nl-NL" sz="2800" dirty="0">
              <a:cs typeface="Calibri" panose="020F0502020204030204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Hoe word je begeleid?</a:t>
            </a:r>
          </a:p>
        </p:txBody>
      </p:sp>
    </p:spTree>
    <p:extLst>
      <p:ext uri="{BB962C8B-B14F-4D97-AF65-F5344CB8AC3E}">
        <p14:creationId xmlns:p14="http://schemas.microsoft.com/office/powerpoint/2010/main" val="76049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dd153-42da-49d3-b86f-e00d5209f383" xsi:nil="true"/>
    <lcf76f155ced4ddcb4097134ff3c332f xmlns="3427cb2b-9db5-4607-b889-d727b9c62603">
      <Terms xmlns="http://schemas.microsoft.com/office/infopath/2007/PartnerControls"/>
    </lcf76f155ced4ddcb4097134ff3c332f>
    <SharedWithUsers xmlns="33edd153-42da-49d3-b86f-e00d5209f383">
      <UserInfo>
        <DisplayName>KKC || H. van Soelen</DisplayName>
        <AccountId>2437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15C07C3B3D944B18F071974796285" ma:contentTypeVersion="17" ma:contentTypeDescription="Een nieuw document maken." ma:contentTypeScope="" ma:versionID="6a4efe79f890d2e81087b87f1431c707">
  <xsd:schema xmlns:xsd="http://www.w3.org/2001/XMLSchema" xmlns:xs="http://www.w3.org/2001/XMLSchema" xmlns:p="http://schemas.microsoft.com/office/2006/metadata/properties" xmlns:ns2="3427cb2b-9db5-4607-b889-d727b9c62603" xmlns:ns3="33edd153-42da-49d3-b86f-e00d5209f383" targetNamespace="http://schemas.microsoft.com/office/2006/metadata/properties" ma:root="true" ma:fieldsID="bef6d3f8a162d92b17a0910cafd4df6e" ns2:_="" ns3:_="">
    <xsd:import namespace="3427cb2b-9db5-4607-b889-d727b9c62603"/>
    <xsd:import namespace="33edd153-42da-49d3-b86f-e00d5209f3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b2b-9db5-4607-b889-d727b9c62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665203ae-9d44-4297-83be-6f8b0d0478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dd153-42da-49d3-b86f-e00d5209f38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adaa68d-d6db-4a7b-a5f4-b4195f79bc4b}" ma:internalName="TaxCatchAll" ma:showField="CatchAllData" ma:web="33edd153-42da-49d3-b86f-e00d5209f3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DB1CB-C421-492F-8D46-7EC13D3C92ED}">
  <ds:schemaRefs>
    <ds:schemaRef ds:uri="http://schemas.microsoft.com/office/2006/metadata/properties"/>
    <ds:schemaRef ds:uri="http://schemas.microsoft.com/office/infopath/2007/PartnerControls"/>
    <ds:schemaRef ds:uri="33edd153-42da-49d3-b86f-e00d5209f383"/>
    <ds:schemaRef ds:uri="3427cb2b-9db5-4607-b889-d727b9c62603"/>
  </ds:schemaRefs>
</ds:datastoreItem>
</file>

<file path=customXml/itemProps2.xml><?xml version="1.0" encoding="utf-8"?>
<ds:datastoreItem xmlns:ds="http://schemas.openxmlformats.org/officeDocument/2006/customXml" ds:itemID="{BAF72840-57F2-4045-89DF-B38802486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A0329-2DCB-4A48-8C55-80B5F094FD00}"/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387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KKC || L.M. Jansen</cp:lastModifiedBy>
  <cp:revision>145</cp:revision>
  <dcterms:created xsi:type="dcterms:W3CDTF">2019-09-16T11:05:40Z</dcterms:created>
  <dcterms:modified xsi:type="dcterms:W3CDTF">2023-02-20T15:32:02Z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0x01010075515C07C3B3D944B18F071974796285</vt:lpwstr>
  </property>
  <property fmtid="{D5CDD505-2E9C-101B-9397-08002B2CF9AE}" pid="3" name="MediaServiceImageTags">
    <vt:lpwstr/>
  </property>
</Properties>
</file>