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65" r:id="rId5"/>
    <p:sldId id="269" r:id="rId6"/>
    <p:sldId id="273" r:id="rId7"/>
    <p:sldId id="274" r:id="rId8"/>
    <p:sldId id="271" r:id="rId9"/>
    <p:sldId id="292" r:id="rId10"/>
    <p:sldId id="276" r:id="rId11"/>
    <p:sldId id="275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3" r:id="rId2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7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E3F383-5CCF-7375-E393-25468278FEB2}" v="172" dt="2023-02-14T10:44:16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87"/>
    <p:restoredTop sz="94674"/>
  </p:normalViewPr>
  <p:slideViewPr>
    <p:cSldViewPr snapToGrid="0" snapToObjects="1">
      <p:cViewPr varScale="1">
        <p:scale>
          <a:sx n="122" d="100"/>
          <a:sy n="122" d="100"/>
        </p:scale>
        <p:origin x="8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KC || S.E.M. van Schaik" userId="S::scs@keizerkarelcollege.nl::95fb54f1-b029-4bf0-a0ae-59a3934f07de" providerId="AD" clId="Web-{DFE3F383-5CCF-7375-E393-25468278FEB2}"/>
    <pc:docChg chg="modSld">
      <pc:chgData name="KKC || S.E.M. van Schaik" userId="S::scs@keizerkarelcollege.nl::95fb54f1-b029-4bf0-a0ae-59a3934f07de" providerId="AD" clId="Web-{DFE3F383-5CCF-7375-E393-25468278FEB2}" dt="2023-02-14T10:44:16.419" v="90" actId="20577"/>
      <pc:docMkLst>
        <pc:docMk/>
      </pc:docMkLst>
      <pc:sldChg chg="modSp">
        <pc:chgData name="KKC || S.E.M. van Schaik" userId="S::scs@keizerkarelcollege.nl::95fb54f1-b029-4bf0-a0ae-59a3934f07de" providerId="AD" clId="Web-{DFE3F383-5CCF-7375-E393-25468278FEB2}" dt="2023-02-14T10:39:33.676" v="18" actId="20577"/>
        <pc:sldMkLst>
          <pc:docMk/>
          <pc:sldMk cId="1932788990" sldId="265"/>
        </pc:sldMkLst>
        <pc:spChg chg="mod">
          <ac:chgData name="KKC || S.E.M. van Schaik" userId="S::scs@keizerkarelcollege.nl::95fb54f1-b029-4bf0-a0ae-59a3934f07de" providerId="AD" clId="Web-{DFE3F383-5CCF-7375-E393-25468278FEB2}" dt="2023-02-14T10:39:33.676" v="18" actId="20577"/>
          <ac:spMkLst>
            <pc:docMk/>
            <pc:sldMk cId="1932788990" sldId="265"/>
            <ac:spMk id="8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DFE3F383-5CCF-7375-E393-25468278FEB2}" dt="2023-02-14T10:40:53.960" v="47" actId="20577"/>
        <pc:sldMkLst>
          <pc:docMk/>
          <pc:sldMk cId="760495059" sldId="276"/>
        </pc:sldMkLst>
        <pc:spChg chg="mod">
          <ac:chgData name="KKC || S.E.M. van Schaik" userId="S::scs@keizerkarelcollege.nl::95fb54f1-b029-4bf0-a0ae-59a3934f07de" providerId="AD" clId="Web-{DFE3F383-5CCF-7375-E393-25468278FEB2}" dt="2023-02-14T10:40:53.960" v="47" actId="20577"/>
          <ac:spMkLst>
            <pc:docMk/>
            <pc:sldMk cId="760495059" sldId="276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DFE3F383-5CCF-7375-E393-25468278FEB2}" dt="2023-02-14T10:41:16.101" v="57" actId="20577"/>
        <pc:sldMkLst>
          <pc:docMk/>
          <pc:sldMk cId="1641393303" sldId="277"/>
        </pc:sldMkLst>
        <pc:spChg chg="mod">
          <ac:chgData name="KKC || S.E.M. van Schaik" userId="S::scs@keizerkarelcollege.nl::95fb54f1-b029-4bf0-a0ae-59a3934f07de" providerId="AD" clId="Web-{DFE3F383-5CCF-7375-E393-25468278FEB2}" dt="2023-02-14T10:41:16.101" v="57" actId="20577"/>
          <ac:spMkLst>
            <pc:docMk/>
            <pc:sldMk cId="1641393303" sldId="277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DFE3F383-5CCF-7375-E393-25468278FEB2}" dt="2023-02-14T10:42:29.712" v="68" actId="1076"/>
        <pc:sldMkLst>
          <pc:docMk/>
          <pc:sldMk cId="1707154077" sldId="279"/>
        </pc:sldMkLst>
        <pc:spChg chg="mod">
          <ac:chgData name="KKC || S.E.M. van Schaik" userId="S::scs@keizerkarelcollege.nl::95fb54f1-b029-4bf0-a0ae-59a3934f07de" providerId="AD" clId="Web-{DFE3F383-5CCF-7375-E393-25468278FEB2}" dt="2023-02-14T10:42:29.712" v="68" actId="1076"/>
          <ac:spMkLst>
            <pc:docMk/>
            <pc:sldMk cId="1707154077" sldId="279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DFE3F383-5CCF-7375-E393-25468278FEB2}" dt="2023-02-14T10:42:59.526" v="74" actId="20577"/>
        <pc:sldMkLst>
          <pc:docMk/>
          <pc:sldMk cId="360581129" sldId="280"/>
        </pc:sldMkLst>
        <pc:spChg chg="mod">
          <ac:chgData name="KKC || S.E.M. van Schaik" userId="S::scs@keizerkarelcollege.nl::95fb54f1-b029-4bf0-a0ae-59a3934f07de" providerId="AD" clId="Web-{DFE3F383-5CCF-7375-E393-25468278FEB2}" dt="2023-02-14T10:42:59.526" v="74" actId="20577"/>
          <ac:spMkLst>
            <pc:docMk/>
            <pc:sldMk cId="360581129" sldId="280"/>
            <ac:spMk id="3" creationId="{00000000-0000-0000-0000-000000000000}"/>
          </ac:spMkLst>
        </pc:spChg>
      </pc:sldChg>
      <pc:sldChg chg="modSp">
        <pc:chgData name="KKC || S.E.M. van Schaik" userId="S::scs@keizerkarelcollege.nl::95fb54f1-b029-4bf0-a0ae-59a3934f07de" providerId="AD" clId="Web-{DFE3F383-5CCF-7375-E393-25468278FEB2}" dt="2023-02-14T10:44:16.419" v="90" actId="20577"/>
        <pc:sldMkLst>
          <pc:docMk/>
          <pc:sldMk cId="242489538" sldId="291"/>
        </pc:sldMkLst>
        <pc:spChg chg="mod">
          <ac:chgData name="KKC || S.E.M. van Schaik" userId="S::scs@keizerkarelcollege.nl::95fb54f1-b029-4bf0-a0ae-59a3934f07de" providerId="AD" clId="Web-{DFE3F383-5CCF-7375-E393-25468278FEB2}" dt="2023-02-14T10:44:16.419" v="90" actId="20577"/>
          <ac:spMkLst>
            <pc:docMk/>
            <pc:sldMk cId="242489538" sldId="291"/>
            <ac:spMk id="3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Klikken om de titelstijl van het model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3705F1-4541-E740-934F-558BA700AED8}" type="datetimeFigureOut">
              <a:rPr lang="nl-NL" smtClean="0"/>
              <a:t>14-2-2023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18E4C-6E84-C44E-9666-393843D8A8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29B700F-9512-ED4B-9665-010E18D7E9C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66JRAfIHn0?start=3&amp;feature=oembed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AD2FC30-2192-CA48-8590-CEA012866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" y="0"/>
            <a:ext cx="12182140" cy="685800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57315" y="734165"/>
            <a:ext cx="7197636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600"/>
              </a:lnSpc>
            </a:pPr>
            <a:r>
              <a:rPr lang="nl-NL" sz="8000" b="1" dirty="0"/>
              <a:t>Atheneum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557315" y="2458314"/>
            <a:ext cx="7254814" cy="11387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nl-NL" sz="4000" b="1" dirty="0"/>
              <a:t>Eric Smit</a:t>
            </a:r>
          </a:p>
          <a:p>
            <a:pPr algn="r"/>
            <a:r>
              <a:rPr lang="nl-NL" sz="2800" dirty="0">
                <a:cs typeface="Calibri"/>
              </a:rPr>
              <a:t>Afdelingsleider vwo-bovenbouw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932788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Projecten gerelateerd aan vier UNESCO-thema’s en </a:t>
            </a:r>
            <a:r>
              <a:rPr lang="nl-NL" sz="2800" dirty="0" err="1"/>
              <a:t>Sustainable</a:t>
            </a:r>
            <a:r>
              <a:rPr lang="nl-NL" sz="2800" dirty="0"/>
              <a:t> Development Goals van Verenigde Naties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Acties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UNESCO-commissie van leerlingen (en docenten)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UNESCO-school</a:t>
            </a:r>
          </a:p>
        </p:txBody>
      </p:sp>
    </p:spTree>
    <p:extLst>
      <p:ext uri="{BB962C8B-B14F-4D97-AF65-F5344CB8AC3E}">
        <p14:creationId xmlns:p14="http://schemas.microsoft.com/office/powerpoint/2010/main" val="102894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840324" y="1451765"/>
            <a:ext cx="9609826" cy="57174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</a:pPr>
            <a:r>
              <a:rPr lang="nl-NL" sz="2800" b="1" dirty="0">
                <a:solidFill>
                  <a:srgbClr val="E6762A"/>
                </a:solidFill>
              </a:rPr>
              <a:t>Rijke culturele en sportieve traditie</a:t>
            </a: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Elk jaar een musical of talentenjacht</a:t>
            </a: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Sporttoernooien en sportdagen</a:t>
            </a:r>
            <a:endParaRPr lang="nl-NL" sz="2800" dirty="0">
              <a:cs typeface="Calibri" panose="020F0502020204030204"/>
            </a:endParaRPr>
          </a:p>
          <a:p>
            <a:pPr>
              <a:lnSpc>
                <a:spcPts val="3500"/>
              </a:lnSpc>
              <a:spcBef>
                <a:spcPts val="1000"/>
              </a:spcBef>
            </a:pPr>
            <a:r>
              <a:rPr lang="nl-NL" sz="2800" b="1" dirty="0">
                <a:solidFill>
                  <a:srgbClr val="E6762A"/>
                </a:solidFill>
                <a:cs typeface="Calibri" panose="020F0502020204030204"/>
              </a:rPr>
              <a:t>Sociale activiteiten na schooltijd</a:t>
            </a:r>
            <a:endParaRPr lang="nl-NL" sz="2800" dirty="0">
              <a:ea typeface="+mn-lt"/>
              <a:cs typeface="+mn-lt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Font typeface="Arial,Sans-Serif"/>
              <a:buChar char="•"/>
            </a:pPr>
            <a:r>
              <a:rPr lang="nl-NL" sz="2800" dirty="0">
                <a:ea typeface="+mn-lt"/>
                <a:cs typeface="+mn-lt"/>
              </a:rPr>
              <a:t>Clubjes door en voor leerlingen</a:t>
            </a:r>
            <a:endParaRPr lang="nl-NL" dirty="0"/>
          </a:p>
          <a:p>
            <a:pPr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</a:pPr>
            <a:r>
              <a:rPr lang="nl-NL" sz="2800" b="1" dirty="0">
                <a:solidFill>
                  <a:srgbClr val="E6762A"/>
                </a:solidFill>
              </a:rPr>
              <a:t>Hoogbegaafde leerlingen</a:t>
            </a: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Aspirant-lid Vereniging Begaafdheidsprofielscholen</a:t>
            </a: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Begaafdheidsmentor en verbredingsproject</a:t>
            </a: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>
              <a:cs typeface="Calibri" panose="020F0502020204030204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Wat kun je nog meer verwachten?</a:t>
            </a:r>
          </a:p>
        </p:txBody>
      </p:sp>
    </p:spTree>
    <p:extLst>
      <p:ext uri="{BB962C8B-B14F-4D97-AF65-F5344CB8AC3E}">
        <p14:creationId xmlns:p14="http://schemas.microsoft.com/office/powerpoint/2010/main" val="1707154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1947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nl-NL" sz="2800" dirty="0"/>
              <a:t>O&amp;W is een vak op het </a:t>
            </a:r>
            <a:r>
              <a:rPr lang="nl-NL" sz="2800" b="1" dirty="0"/>
              <a:t>vwo </a:t>
            </a:r>
            <a:r>
              <a:rPr lang="nl-NL" sz="2800" dirty="0"/>
              <a:t>én in de </a:t>
            </a:r>
            <a:r>
              <a:rPr lang="nl-NL" sz="2800" b="1" dirty="0"/>
              <a:t>Havo/Atheneumklas</a:t>
            </a:r>
            <a:r>
              <a:rPr lang="nl-NL" sz="2800" dirty="0"/>
              <a:t>. 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Onderzoekend leren &amp; leren onderzoeken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Kritisch leren denken, dat wil zeggen dat je leert om zelf te beoordelen hoe je met informatie moet omgaan.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Leren om zelfstandig te werken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Leren om in een groepje samen te werken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Aandacht besteden aan onderwerpen die je zelf interessant vindt én onderwerpen die belangrijk zijn op dit moment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Onderzoek &amp; Wetenschap (O&amp;W)</a:t>
            </a:r>
          </a:p>
        </p:txBody>
      </p:sp>
    </p:spTree>
    <p:extLst>
      <p:ext uri="{BB962C8B-B14F-4D97-AF65-F5344CB8AC3E}">
        <p14:creationId xmlns:p14="http://schemas.microsoft.com/office/powerpoint/2010/main" val="360581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Nieuwsgierige houding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Enthousiasme tijdens de lessen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Goede samenwerking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Zelfstandig werken 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Plannen en verdelen van taken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Professionaliteit tijdens het uitvoeren van onderzoeken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 err="1"/>
              <a:t>Secuurheid</a:t>
            </a:r>
            <a:r>
              <a:rPr lang="nl-NL" sz="2800" dirty="0"/>
              <a:t> bij het doen van onderzoeken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Reflecteren: Wat ging er goed? Wat kan er beter?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O&amp;W: Wat wordt er van je verwacht?</a:t>
            </a:r>
          </a:p>
        </p:txBody>
      </p:sp>
    </p:spTree>
    <p:extLst>
      <p:ext uri="{BB962C8B-B14F-4D97-AF65-F5344CB8AC3E}">
        <p14:creationId xmlns:p14="http://schemas.microsoft.com/office/powerpoint/2010/main" val="1007876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396583"/>
            <a:ext cx="960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Om je te leren onderzoeken heeft WON een </a:t>
            </a:r>
            <a:br>
              <a:rPr lang="nl-NL" sz="2800" dirty="0"/>
            </a:br>
            <a:r>
              <a:rPr lang="nl-NL" sz="2800" dirty="0"/>
              <a:t>aantal leuke filmpjes gemaakt. Dit is er één van!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Onderzoek, hoe leer je dat?</a:t>
            </a:r>
          </a:p>
        </p:txBody>
      </p:sp>
      <p:pic>
        <p:nvPicPr>
          <p:cNvPr id="5" name="Onlinemedia 1" title="WON Onderzoeksvraag">
            <a:hlinkClick r:id="" action="ppaction://media"/>
            <a:extLst>
              <a:ext uri="{FF2B5EF4-FFF2-40B4-BE49-F238E27FC236}">
                <a16:creationId xmlns:a16="http://schemas.microsoft.com/office/drawing/2014/main" id="{0EB80860-C151-4465-B607-6370B9D3164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53620" y="2643468"/>
            <a:ext cx="6738837" cy="3807443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57" y="457474"/>
            <a:ext cx="2409372" cy="8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is een goede vraag?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Waarom zijn vragen zo belangrijk?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is een wetenschappelijke vraag?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Waar vind je goede vragen?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Wat is wetenschap?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Waar vind je informatie?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Hoe weet je of informatie te vertrouwen is?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Onderzoeken, hoe doe je dat?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O&amp;W: Wat leer je in klas 1?</a:t>
            </a:r>
          </a:p>
        </p:txBody>
      </p:sp>
    </p:spTree>
    <p:extLst>
      <p:ext uri="{BB962C8B-B14F-4D97-AF65-F5344CB8AC3E}">
        <p14:creationId xmlns:p14="http://schemas.microsoft.com/office/powerpoint/2010/main" val="24144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5112177" cy="280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Het eerste onderzoek waarbij je het bos gaat onderzoeken: boom, dier en plant. 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Het onderzoek werk je uit op school en presenteer je </a:t>
            </a:r>
            <a:br>
              <a:rPr lang="nl-NL" sz="2800" dirty="0"/>
            </a:br>
            <a:r>
              <a:rPr lang="nl-NL" sz="2800" dirty="0"/>
              <a:t>aan de klas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Projecten in klas 1: Bosproject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230DD9-2704-4C04-BAAE-52907DE4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1270720"/>
            <a:ext cx="4419600" cy="35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2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E6762A"/>
              </a:buClr>
            </a:pPr>
            <a:r>
              <a:rPr lang="nl-NL" sz="2800" b="1" dirty="0">
                <a:solidFill>
                  <a:srgbClr val="E6762A"/>
                </a:solidFill>
              </a:rPr>
              <a:t>Hoe duurzaam leef ik? </a:t>
            </a:r>
            <a:br>
              <a:rPr lang="nl-NL" sz="2800" b="1" dirty="0">
                <a:solidFill>
                  <a:srgbClr val="E6762A"/>
                </a:solidFill>
              </a:rPr>
            </a:br>
            <a:r>
              <a:rPr lang="nl-NL" sz="2800" b="1" dirty="0">
                <a:solidFill>
                  <a:srgbClr val="E6762A"/>
                </a:solidFill>
              </a:rPr>
              <a:t>Wat kan ik doen om nog duurzamer te leven?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leert wat duurzaamheid eigenlijk is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gaat onderzoeken hoe duurzaam je zelf leeft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gaat samen onderzoeken hoe we duurzamer kunnen leven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gaat een expert interviewen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Je maakt een film die je presenteert</a:t>
            </a:r>
            <a:br>
              <a:rPr lang="nl-NL" sz="2800" dirty="0"/>
            </a:b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Het duurzaamheidsproject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199A134-10FB-47BD-88BF-36FF60F6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4964" y="326571"/>
            <a:ext cx="2974785" cy="195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7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427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Onderzoekend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Observeren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Moordonderzoek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Interviewen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Film maken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Regels onderzoek doen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Presenteren (WON manifestatie!)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Discussiëren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Beeldbronnen beschouwen 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O&amp;W: Wat leer je in klas 2?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CE62BC1-2D00-49F6-802E-5B2B748C0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171" y="0"/>
            <a:ext cx="2914820" cy="35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6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47"/>
            <a:ext cx="9609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/>
              <a:t>Op de WON manifestatie kun je je onderzoek </a:t>
            </a:r>
          </a:p>
          <a:p>
            <a:pPr algn="just"/>
            <a:r>
              <a:rPr lang="nl-NL" sz="2800" dirty="0"/>
              <a:t>laten zien aan leerlingen van andere scholen.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De WON-manifestatie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657" y="457474"/>
            <a:ext cx="2409372" cy="86759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E39B1BB-1947-4A85-8967-5B5DD5F6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683" y="2726989"/>
            <a:ext cx="5413717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4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74997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Vwo is een opleiding die je grondig voorbereidt op een studie op de universiteit of het hbo. Het vwo is een 6-jarige opleiding.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Onderbouw: leerjaar 1 t/m 3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Bovenbouw: leerjaar 4 t/m 6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KKC: Gymnasium, </a:t>
            </a:r>
            <a:r>
              <a:rPr lang="nl-NL" sz="2800" dirty="0" err="1"/>
              <a:t>Technasium</a:t>
            </a:r>
            <a:r>
              <a:rPr lang="nl-NL" sz="2800" dirty="0"/>
              <a:t> of Atheneum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Atheneum: een vwo-opleiding</a:t>
            </a:r>
          </a:p>
          <a:p>
            <a:r>
              <a:rPr lang="nl-NL" sz="3600" b="1" dirty="0"/>
              <a:t>Leren door te ontdekken</a:t>
            </a:r>
          </a:p>
        </p:txBody>
      </p:sp>
    </p:spTree>
    <p:extLst>
      <p:ext uri="{BB962C8B-B14F-4D97-AF65-F5344CB8AC3E}">
        <p14:creationId xmlns:p14="http://schemas.microsoft.com/office/powerpoint/2010/main" val="2053045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67595" y="1519955"/>
            <a:ext cx="83778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just"/>
            <a:r>
              <a:rPr lang="nl-NL" sz="2800" dirty="0"/>
              <a:t>Jouw school is het plaats delict. Aan jullie de taak de moord op te lossen m.b.v. de onderzoeksmethoden: o</a:t>
            </a:r>
            <a:r>
              <a:rPr lang="nl-NL" sz="2800" i="1" dirty="0"/>
              <a:t>bserveren &amp; proeven doen.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Projecten in klas 2: Moordonderzoek</a:t>
            </a:r>
          </a:p>
        </p:txBody>
      </p:sp>
      <p:pic>
        <p:nvPicPr>
          <p:cNvPr id="5" name="Afbeelding 4" descr="Afbeelding met gras, buiten, plant, boom&#10;&#10;Automatisch gegenereerde beschrijving">
            <a:extLst>
              <a:ext uri="{FF2B5EF4-FFF2-40B4-BE49-F238E27FC236}">
                <a16:creationId xmlns:a16="http://schemas.microsoft.com/office/drawing/2014/main" id="{73B1B61A-8467-4055-BFA3-9D2A599A58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6" r="33963" b="586"/>
          <a:stretch/>
        </p:blipFill>
        <p:spPr>
          <a:xfrm rot="5400000">
            <a:off x="2328265" y="2532679"/>
            <a:ext cx="3499146" cy="44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54"/>
            <a:ext cx="77392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Je onderzoekt het puberleven van je ouders m.b.v. </a:t>
            </a:r>
          </a:p>
          <a:p>
            <a:r>
              <a:rPr lang="nl-NL" sz="2800" dirty="0"/>
              <a:t>de volgende onderzoeksmethoden: </a:t>
            </a:r>
          </a:p>
          <a:p>
            <a:r>
              <a:rPr lang="nl-NL" sz="2800" i="1" dirty="0"/>
              <a:t>interviewen</a:t>
            </a:r>
            <a:r>
              <a:rPr lang="nl-NL" sz="2800" dirty="0"/>
              <a:t> &amp;  </a:t>
            </a:r>
            <a:r>
              <a:rPr lang="nl-NL" sz="2800" i="1" dirty="0"/>
              <a:t>primair</a:t>
            </a:r>
            <a:r>
              <a:rPr lang="nl-NL" sz="2800" dirty="0"/>
              <a:t> </a:t>
            </a:r>
            <a:r>
              <a:rPr lang="nl-NL" sz="2800" i="1" dirty="0"/>
              <a:t>bronnenonderzoek.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Back </a:t>
            </a:r>
            <a:r>
              <a:rPr lang="nl-NL" sz="3600" b="1" dirty="0" err="1"/>
              <a:t>to</a:t>
            </a:r>
            <a:r>
              <a:rPr lang="nl-NL" sz="3600" b="1" dirty="0"/>
              <a:t> 1991/1992</a:t>
            </a:r>
          </a:p>
        </p:txBody>
      </p:sp>
      <p:grpSp>
        <p:nvGrpSpPr>
          <p:cNvPr id="5" name="Groep 6">
            <a:extLst>
              <a:ext uri="{FF2B5EF4-FFF2-40B4-BE49-F238E27FC236}">
                <a16:creationId xmlns:a16="http://schemas.microsoft.com/office/drawing/2014/main" id="{5DBF572C-4504-4CF3-9927-EFE7413EC100}"/>
              </a:ext>
            </a:extLst>
          </p:cNvPr>
          <p:cNvGrpSpPr/>
          <p:nvPr/>
        </p:nvGrpSpPr>
        <p:grpSpPr>
          <a:xfrm>
            <a:off x="1843315" y="3040743"/>
            <a:ext cx="4724289" cy="3754075"/>
            <a:chOff x="0" y="2173631"/>
            <a:chExt cx="5211601" cy="4141309"/>
          </a:xfrm>
        </p:grpSpPr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254A84AE-CD9C-4E8B-AEDF-17E275DAD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05" y="4987845"/>
              <a:ext cx="1327095" cy="1327095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9EF2BE5C-F5CA-49AE-B984-F72A5F5C8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73631"/>
              <a:ext cx="3444539" cy="3005588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8375D851-A900-48D9-91B0-04EBC1F81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8466"/>
            <a:stretch/>
          </p:blipFill>
          <p:spPr>
            <a:xfrm>
              <a:off x="3597884" y="2173631"/>
              <a:ext cx="1613717" cy="3005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19437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55"/>
            <a:ext cx="9609826" cy="263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E6762A"/>
                </a:solidFill>
              </a:rPr>
              <a:t>In klas 3 krijg je elke periode een ander project: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Een alfa-onderzoek: Kunst en experiment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Een bèta-onderzoek: Biologie en wiskunde</a:t>
            </a:r>
          </a:p>
          <a:p>
            <a:pPr marL="457200" indent="-457200"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Een gamma-onderzoek: bronnenonderzoek </a:t>
            </a:r>
            <a:br>
              <a:rPr lang="nl-NL" sz="2800" dirty="0"/>
            </a:br>
            <a:r>
              <a:rPr lang="nl-NL" sz="2800" dirty="0"/>
              <a:t>bij economie en geschiedenis</a:t>
            </a:r>
          </a:p>
          <a:p>
            <a:pPr marL="457200" indent="-457200">
              <a:lnSpc>
                <a:spcPct val="90000"/>
              </a:lnSpc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Klas 3: alfa, bèta en gamma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080B1DD-40F7-4FE3-B43E-21AABAABD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513" y="3897086"/>
            <a:ext cx="3289218" cy="246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3230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519955"/>
            <a:ext cx="9609826" cy="44012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800" b="1" dirty="0"/>
              <a:t>4 vwo</a:t>
            </a:r>
          </a:p>
          <a:p>
            <a:r>
              <a:rPr lang="nl-NL" sz="2800" dirty="0"/>
              <a:t>In de wetenschapsweek ontwikkel jij jouw </a:t>
            </a:r>
            <a:r>
              <a:rPr lang="nl-NL" sz="2800" dirty="0" err="1"/>
              <a:t>onderzoeksvaardigheden</a:t>
            </a:r>
            <a:r>
              <a:rPr lang="nl-NL" sz="2800" dirty="0"/>
              <a:t> nog verder. </a:t>
            </a:r>
            <a:endParaRPr lang="nl-NL" sz="2800" b="1">
              <a:cs typeface="Calibri" panose="020F0502020204030204"/>
            </a:endParaRPr>
          </a:p>
          <a:p>
            <a:endParaRPr lang="nl-NL" sz="2800" dirty="0"/>
          </a:p>
          <a:p>
            <a:r>
              <a:rPr lang="nl-NL" sz="2800" b="1" dirty="0"/>
              <a:t>5 vwo</a:t>
            </a:r>
            <a:endParaRPr lang="nl-NL" sz="2800" b="1" dirty="0">
              <a:cs typeface="Calibri"/>
            </a:endParaRPr>
          </a:p>
          <a:p>
            <a:r>
              <a:rPr lang="nl-NL" sz="2800" dirty="0"/>
              <a:t>Je start met jouw profielwerkstuk.</a:t>
            </a:r>
          </a:p>
          <a:p>
            <a:endParaRPr lang="nl-NL" sz="2800" dirty="0"/>
          </a:p>
          <a:p>
            <a:r>
              <a:rPr lang="nl-NL" sz="2800" b="1" dirty="0"/>
              <a:t>6 vwo</a:t>
            </a:r>
            <a:endParaRPr lang="nl-NL" sz="2800" b="1" dirty="0">
              <a:cs typeface="Calibri"/>
            </a:endParaRPr>
          </a:p>
          <a:p>
            <a:r>
              <a:rPr lang="nl-NL" sz="2800" dirty="0"/>
              <a:t>Je volbrengt jouw onderzoek en </a:t>
            </a:r>
          </a:p>
          <a:p>
            <a:r>
              <a:rPr lang="nl-NL" sz="2800" dirty="0"/>
              <a:t>presenteert jouw profielwerkstuk.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8962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/>
              <a:t>O&amp;W: Wat </a:t>
            </a:r>
            <a:r>
              <a:rPr lang="nl-NL" sz="3600" b="1" dirty="0"/>
              <a:t>gebeurt er in de bovenbouw?</a:t>
            </a:r>
          </a:p>
        </p:txBody>
      </p:sp>
      <p:pic>
        <p:nvPicPr>
          <p:cNvPr id="5" name="Picture 4" descr="Klantverhalen | Bespeak">
            <a:extLst>
              <a:ext uri="{FF2B5EF4-FFF2-40B4-BE49-F238E27FC236}">
                <a16:creationId xmlns:a16="http://schemas.microsoft.com/office/drawing/2014/main" id="{2CD3C22B-576F-4815-83A9-A1D419B09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05" y="1872344"/>
            <a:ext cx="2726874" cy="277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9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07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2557315" y="734165"/>
            <a:ext cx="7197636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8600"/>
              </a:lnSpc>
            </a:pPr>
            <a:r>
              <a:rPr lang="nl-NL" sz="8000" b="1" dirty="0"/>
              <a:t>Atheneum</a:t>
            </a:r>
          </a:p>
        </p:txBody>
      </p:sp>
    </p:spTree>
    <p:extLst>
      <p:ext uri="{BB962C8B-B14F-4D97-AF65-F5344CB8AC3E}">
        <p14:creationId xmlns:p14="http://schemas.microsoft.com/office/powerpoint/2010/main" val="799795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4067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Onderzoek en Wetenschap (O&amp;W)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In de eerste klas: </a:t>
            </a:r>
            <a:br>
              <a:rPr lang="nl-NL" sz="2800" dirty="0"/>
            </a:br>
            <a:r>
              <a:rPr lang="nl-NL" sz="2800" dirty="0"/>
              <a:t>Nederlands, Engels, wiskunde, Frans, aardrijkskunde, geschiedenis, biologie, tekenen, handvaardigheid, muziek, lichamelijke opvoeding, levensbeschouwing, </a:t>
            </a:r>
            <a:r>
              <a:rPr lang="nl-NL" sz="2800" dirty="0" err="1"/>
              <a:t>science</a:t>
            </a:r>
            <a:r>
              <a:rPr lang="nl-NL" sz="2800" dirty="0"/>
              <a:t>.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Vanaf leerjaar 2: Duits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Vanaf leerjaar 3: scheikunde en natuurkunde</a:t>
            </a:r>
            <a:br>
              <a:rPr lang="nl-NL" sz="2800" dirty="0"/>
            </a:br>
            <a:r>
              <a:rPr lang="nl-NL" sz="2800" dirty="0"/>
              <a:t>in plaats van </a:t>
            </a:r>
            <a:r>
              <a:rPr lang="nl-NL" sz="2800" dirty="0" err="1"/>
              <a:t>science</a:t>
            </a: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Welke vakken krijg je </a:t>
            </a:r>
            <a:br>
              <a:rPr lang="nl-NL" sz="3600" b="1" dirty="0"/>
            </a:br>
            <a:r>
              <a:rPr lang="nl-NL" sz="3600" b="1" dirty="0"/>
              <a:t>op het atheneum?</a:t>
            </a:r>
          </a:p>
        </p:txBody>
      </p:sp>
    </p:spTree>
    <p:extLst>
      <p:ext uri="{BB962C8B-B14F-4D97-AF65-F5344CB8AC3E}">
        <p14:creationId xmlns:p14="http://schemas.microsoft.com/office/powerpoint/2010/main" val="50362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4196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Exact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Kunst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Talen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Maatschappelijk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In de bovenbouw kun je kiezen uit alle vakken. </a:t>
            </a:r>
            <a:br>
              <a:rPr lang="nl-NL" sz="2800" dirty="0"/>
            </a:br>
            <a:r>
              <a:rPr lang="nl-NL" sz="2800" dirty="0"/>
              <a:t>Het KKC heeft een grote vwo-afdeling en </a:t>
            </a:r>
            <a:br>
              <a:rPr lang="nl-NL" sz="2800" dirty="0"/>
            </a:br>
            <a:r>
              <a:rPr lang="nl-NL" sz="2800" dirty="0"/>
              <a:t>daardoor zijn veel keuzes en combinaties </a:t>
            </a:r>
            <a:br>
              <a:rPr lang="nl-NL" sz="2800" dirty="0"/>
            </a:br>
            <a:r>
              <a:rPr lang="nl-NL" sz="2800" dirty="0"/>
              <a:t>van vakken mogelijk. 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Vakken in clusters/leergebieden</a:t>
            </a:r>
          </a:p>
        </p:txBody>
      </p:sp>
    </p:spTree>
    <p:extLst>
      <p:ext uri="{BB962C8B-B14F-4D97-AF65-F5344CB8AC3E}">
        <p14:creationId xmlns:p14="http://schemas.microsoft.com/office/powerpoint/2010/main" val="768349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Gymnasium: Latijn, Grieks, Denken &amp; Doen (D&amp;D)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Atheneum: Onderzoek &amp; Wetenschap (O&amp;W)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 err="1"/>
              <a:t>Technasium</a:t>
            </a:r>
            <a:r>
              <a:rPr lang="nl-NL" sz="2800" dirty="0"/>
              <a:t> : Onderzoek en Ontwerpen (O&amp;O)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Cambridge English krijg je op het gymnasium </a:t>
            </a:r>
            <a:br>
              <a:rPr lang="nl-NL" sz="2800" dirty="0"/>
            </a:br>
            <a:r>
              <a:rPr lang="nl-NL" sz="2800" dirty="0"/>
              <a:t>en </a:t>
            </a:r>
            <a:r>
              <a:rPr lang="nl-NL" sz="2800" dirty="0" err="1"/>
              <a:t>technasium</a:t>
            </a:r>
            <a:r>
              <a:rPr lang="nl-NL" sz="2800" dirty="0"/>
              <a:t> vanaf leerjaar 1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Verschillen tussen gymnasium,</a:t>
            </a:r>
          </a:p>
          <a:p>
            <a:r>
              <a:rPr lang="nl-NL" sz="3600" b="1" dirty="0"/>
              <a:t>atheneum en </a:t>
            </a:r>
            <a:r>
              <a:rPr lang="nl-NL" sz="3600" b="1" dirty="0" err="1"/>
              <a:t>technasium</a:t>
            </a:r>
            <a:r>
              <a:rPr lang="nl-NL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106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349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Gymnasium en </a:t>
            </a:r>
            <a:r>
              <a:rPr lang="nl-NL" sz="2800" dirty="0" err="1"/>
              <a:t>technasium</a:t>
            </a:r>
            <a:r>
              <a:rPr lang="nl-NL" sz="2800" dirty="0"/>
              <a:t>: vwo+</a:t>
            </a:r>
            <a:br>
              <a:rPr lang="nl-NL" sz="2800" dirty="0"/>
            </a:br>
            <a:r>
              <a:rPr lang="nl-NL" sz="2800" dirty="0"/>
              <a:t>+ Gymnasium = talig</a:t>
            </a:r>
            <a:br>
              <a:rPr lang="nl-NL" sz="2800" dirty="0"/>
            </a:br>
            <a:r>
              <a:rPr lang="nl-NL" sz="2800" dirty="0"/>
              <a:t>+ </a:t>
            </a:r>
            <a:r>
              <a:rPr lang="nl-NL" sz="2800" dirty="0" err="1"/>
              <a:t>Technasium</a:t>
            </a:r>
            <a:r>
              <a:rPr lang="nl-NL" sz="2800" dirty="0"/>
              <a:t> = bèta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Atheneum is voor jonge wetenschappers die nog </a:t>
            </a:r>
            <a:br>
              <a:rPr lang="nl-NL" sz="2800" dirty="0"/>
            </a:br>
            <a:r>
              <a:rPr lang="nl-NL" sz="2800" dirty="0"/>
              <a:t>niet precies weten welke richting ze willen kiezen:</a:t>
            </a:r>
            <a:br>
              <a:rPr lang="nl-NL" sz="2800" dirty="0"/>
            </a:br>
            <a:r>
              <a:rPr lang="nl-NL" sz="2800" dirty="0"/>
              <a:t>Je kunt nog alle kanten op!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/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Verschillen tussen gymnasium,</a:t>
            </a:r>
          </a:p>
          <a:p>
            <a:r>
              <a:rPr lang="nl-NL" sz="3600" b="1" dirty="0"/>
              <a:t>atheneum en </a:t>
            </a:r>
            <a:r>
              <a:rPr lang="nl-NL" sz="3600" b="1" dirty="0" err="1"/>
              <a:t>technasium</a:t>
            </a:r>
            <a:r>
              <a:rPr lang="nl-NL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45147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22549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Mentor</a:t>
            </a:r>
            <a:endParaRPr lang="nl-NL"/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Twee peermentoren</a:t>
            </a:r>
            <a:endParaRPr lang="nl-NL" sz="2800" dirty="0">
              <a:cs typeface="Calibri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Mentoruur door brugklasmentor</a:t>
            </a:r>
            <a:endParaRPr lang="nl-NL" sz="2800" dirty="0">
              <a:cs typeface="Calibri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Mentor is aanspreekpunt voor ouders</a:t>
            </a:r>
            <a:endParaRPr lang="nl-NL" sz="2800" dirty="0">
              <a:cs typeface="Calibri" panose="020F0502020204030204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Hoe word je begeleid?</a:t>
            </a:r>
          </a:p>
        </p:txBody>
      </p:sp>
    </p:spTree>
    <p:extLst>
      <p:ext uri="{BB962C8B-B14F-4D97-AF65-F5344CB8AC3E}">
        <p14:creationId xmlns:p14="http://schemas.microsoft.com/office/powerpoint/2010/main" val="76049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Leerjaar 3: kiezen van vakken waarin je examen doet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Profielen</a:t>
            </a:r>
          </a:p>
          <a:p>
            <a:pPr marL="360000" indent="-36000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Uitgebreid programma om juiste keuze te maken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Hoe word je geholpen bij het kiezen van</a:t>
            </a:r>
          </a:p>
          <a:p>
            <a:r>
              <a:rPr lang="nl-NL" sz="3600" b="1" dirty="0"/>
              <a:t>vakken in de bovenbouw?</a:t>
            </a:r>
          </a:p>
        </p:txBody>
      </p:sp>
    </p:spTree>
    <p:extLst>
      <p:ext uri="{BB962C8B-B14F-4D97-AF65-F5344CB8AC3E}">
        <p14:creationId xmlns:p14="http://schemas.microsoft.com/office/powerpoint/2010/main" val="438809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1774852" y="1911840"/>
            <a:ext cx="9609826" cy="22724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Kennismakingsactiviteiten in week 1</a:t>
            </a:r>
            <a:endParaRPr lang="nl-NL"/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Brugklaskamp (2 dagen) op 9 en 10 oktober</a:t>
            </a:r>
            <a:endParaRPr lang="nl-NL" sz="2800" dirty="0">
              <a:cs typeface="Calibri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r>
              <a:rPr lang="nl-NL" sz="2800" dirty="0"/>
              <a:t>Leren leren (studievaardigheden) tijdens mentoruur</a:t>
            </a:r>
            <a:endParaRPr lang="nl-NL" sz="2800" dirty="0">
              <a:cs typeface="Calibri" panose="020F0502020204030204"/>
            </a:endParaRPr>
          </a:p>
          <a:p>
            <a:pPr marL="359410" indent="-359410">
              <a:lnSpc>
                <a:spcPts val="3500"/>
              </a:lnSpc>
              <a:spcBef>
                <a:spcPts val="1000"/>
              </a:spcBef>
              <a:buClr>
                <a:srgbClr val="E6762A"/>
              </a:buClr>
              <a:buFont typeface="Arial" charset="0"/>
              <a:buChar char="•"/>
            </a:pPr>
            <a:endParaRPr lang="nl-NL" sz="2800" dirty="0">
              <a:cs typeface="Calibri" panose="020F0502020204030204"/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705840" y="457474"/>
            <a:ext cx="7884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Wennen op school</a:t>
            </a:r>
          </a:p>
        </p:txBody>
      </p:sp>
    </p:spTree>
    <p:extLst>
      <p:ext uri="{BB962C8B-B14F-4D97-AF65-F5344CB8AC3E}">
        <p14:creationId xmlns:p14="http://schemas.microsoft.com/office/powerpoint/2010/main" val="16413933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3edd153-42da-49d3-b86f-e00d5209f383" xsi:nil="true"/>
    <lcf76f155ced4ddcb4097134ff3c332f xmlns="3427cb2b-9db5-4607-b889-d727b9c62603">
      <Terms xmlns="http://schemas.microsoft.com/office/infopath/2007/PartnerControls"/>
    </lcf76f155ced4ddcb4097134ff3c332f>
    <SharedWithUsers xmlns="33edd153-42da-49d3-b86f-e00d5209f383">
      <UserInfo>
        <DisplayName>KKC || E.J. Smit</DisplayName>
        <AccountId>6876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515C07C3B3D944B18F071974796285" ma:contentTypeVersion="15" ma:contentTypeDescription="Een nieuw document maken." ma:contentTypeScope="" ma:versionID="3f1f9a1b2dc0d0ee849bf17bd347e75c">
  <xsd:schema xmlns:xsd="http://www.w3.org/2001/XMLSchema" xmlns:xs="http://www.w3.org/2001/XMLSchema" xmlns:p="http://schemas.microsoft.com/office/2006/metadata/properties" xmlns:ns2="3427cb2b-9db5-4607-b889-d727b9c62603" xmlns:ns3="33edd153-42da-49d3-b86f-e00d5209f383" targetNamespace="http://schemas.microsoft.com/office/2006/metadata/properties" ma:root="true" ma:fieldsID="0d0e1c5c25264189fcc53b90b06e4a87" ns2:_="" ns3:_="">
    <xsd:import namespace="3427cb2b-9db5-4607-b889-d727b9c62603"/>
    <xsd:import namespace="33edd153-42da-49d3-b86f-e00d5209f3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7cb2b-9db5-4607-b889-d727b9c626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665203ae-9d44-4297-83be-6f8b0d0478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edd153-42da-49d3-b86f-e00d5209f38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2adaa68d-d6db-4a7b-a5f4-b4195f79bc4b}" ma:internalName="TaxCatchAll" ma:showField="CatchAllData" ma:web="33edd153-42da-49d3-b86f-e00d5209f3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FA834C-F687-4FF5-9CC2-91FD28F3D851}">
  <ds:schemaRefs>
    <ds:schemaRef ds:uri="http://schemas.microsoft.com/office/2006/metadata/properties"/>
    <ds:schemaRef ds:uri="http://schemas.microsoft.com/office/infopath/2007/PartnerControls"/>
    <ds:schemaRef ds:uri="33edd153-42da-49d3-b86f-e00d5209f383"/>
    <ds:schemaRef ds:uri="3427cb2b-9db5-4607-b889-d727b9c62603"/>
  </ds:schemaRefs>
</ds:datastoreItem>
</file>

<file path=customXml/itemProps2.xml><?xml version="1.0" encoding="utf-8"?>
<ds:datastoreItem xmlns:ds="http://schemas.openxmlformats.org/officeDocument/2006/customXml" ds:itemID="{A756E399-2994-44C1-BDF3-9DAB82D922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AF8906-EDAB-4283-B062-07C4AD7927AF}"/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889</Words>
  <Application>Microsoft Office PowerPoint</Application>
  <PresentationFormat>Breedbeeld</PresentationFormat>
  <Paragraphs>130</Paragraphs>
  <Slides>24</Slides>
  <Notes>0</Notes>
  <HiddenSlides>0</HiddenSlides>
  <MMClips>1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5" baseType="lpstr"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lastModifiedBy>KKC || L.M. Jansen</cp:lastModifiedBy>
  <cp:revision>58</cp:revision>
  <dcterms:created xsi:type="dcterms:W3CDTF">2019-09-16T11:05:40Z</dcterms:created>
  <dcterms:modified xsi:type="dcterms:W3CDTF">2023-02-14T10:44:18Z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0x01010075515C07C3B3D944B18F071974796285</vt:lpwstr>
  </property>
  <property fmtid="{D5CDD505-2E9C-101B-9397-08002B2CF9AE}" pid="3" name="MediaServiceImageTags">
    <vt:lpwstr/>
  </property>
</Properties>
</file>