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9" r:id="rId3"/>
    <p:sldId id="270" r:id="rId4"/>
    <p:sldId id="272" r:id="rId5"/>
    <p:sldId id="271" r:id="rId6"/>
    <p:sldId id="280" r:id="rId7"/>
    <p:sldId id="273" r:id="rId8"/>
    <p:sldId id="274" r:id="rId9"/>
    <p:sldId id="275" r:id="rId10"/>
    <p:sldId id="276" r:id="rId11"/>
    <p:sldId id="277" r:id="rId12"/>
    <p:sldId id="278" r:id="rId13"/>
    <p:sldId id="283" r:id="rId14"/>
    <p:sldId id="279" r:id="rId15"/>
    <p:sldId id="281" r:id="rId16"/>
    <p:sldId id="282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76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3705F1-4541-E740-934F-558BA700AED8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18E4C-6E84-C44E-9666-393843D8A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3705F1-4541-E740-934F-558BA700AED8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18E4C-6E84-C44E-9666-393843D8A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3705F1-4541-E740-934F-558BA700AED8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18E4C-6E84-C44E-9666-393843D8A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3705F1-4541-E740-934F-558BA700AED8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18E4C-6E84-C44E-9666-393843D8A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3705F1-4541-E740-934F-558BA700AED8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18E4C-6E84-C44E-9666-393843D8A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3705F1-4541-E740-934F-558BA700AED8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18E4C-6E84-C44E-9666-393843D8A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3705F1-4541-E740-934F-558BA700AED8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18E4C-6E84-C44E-9666-393843D8A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3705F1-4541-E740-934F-558BA700AED8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18E4C-6E84-C44E-9666-393843D8A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3705F1-4541-E740-934F-558BA700AED8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18E4C-6E84-C44E-9666-393843D8A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3705F1-4541-E740-934F-558BA700AED8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18E4C-6E84-C44E-9666-393843D8A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2076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2557315" y="734165"/>
            <a:ext cx="7197636" cy="5466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8600"/>
              </a:lnSpc>
            </a:pPr>
            <a:r>
              <a:rPr lang="nl-NL" sz="7200" b="1" dirty="0"/>
              <a:t>Informatieavond</a:t>
            </a:r>
          </a:p>
          <a:p>
            <a:pPr algn="ctr">
              <a:lnSpc>
                <a:spcPts val="8600"/>
              </a:lnSpc>
            </a:pPr>
            <a:r>
              <a:rPr lang="nl-NL" sz="7200" b="1" dirty="0"/>
              <a:t>ouders van leerlingen groep 8</a:t>
            </a:r>
          </a:p>
          <a:p>
            <a:pPr algn="ctr">
              <a:lnSpc>
                <a:spcPts val="8600"/>
              </a:lnSpc>
            </a:pPr>
            <a:r>
              <a:rPr lang="nl-NL" sz="4000" b="1" dirty="0"/>
              <a:t>8 december 2022</a:t>
            </a:r>
          </a:p>
          <a:p>
            <a:pPr algn="r">
              <a:lnSpc>
                <a:spcPts val="8600"/>
              </a:lnSpc>
            </a:pPr>
            <a:r>
              <a:rPr lang="nl-NL" sz="4000" b="1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932788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E2E8B-96AA-FA9A-2983-7E6F4BCA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sz="3600" b="1" dirty="0">
                <a:latin typeface="+mn-lt"/>
                <a:cs typeface="Calibri" panose="020F0502020204030204" pitchFamily="34" charset="0"/>
              </a:rPr>
            </a:br>
            <a:r>
              <a:rPr lang="nl-NL" sz="3600" b="1" dirty="0">
                <a:latin typeface="+mn-lt"/>
                <a:cs typeface="Calibri" panose="020F0502020204030204" pitchFamily="34" charset="0"/>
              </a:rPr>
              <a:t>Waarom verandert het onderwijs op het KKC (3)?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DC100-897D-ACF2-BAF8-3DF8B25B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 leiden leerlingen op voor beroepen die we nu nog niet kennen.</a:t>
            </a:r>
          </a:p>
          <a:p>
            <a:r>
              <a:rPr lang="nl-NL" dirty="0"/>
              <a:t>We bereiden leerlingen voor op ‘een leven lang leren’ want de wereld verandert heel snel. </a:t>
            </a:r>
          </a:p>
          <a:p>
            <a:r>
              <a:rPr lang="nl-NL" dirty="0"/>
              <a:t>Dat betekent naast vakkennis vooral ook veel vaardigheden aanleren.</a:t>
            </a:r>
          </a:p>
          <a:p>
            <a:r>
              <a:rPr lang="nl-NL" dirty="0"/>
              <a:t>Niet alleen vakvaardigheden maar ook samenwerken, organiseren, plannen, zelfstandigheid, kritisch denken, bronnen beoordelen, een mening vormen. </a:t>
            </a:r>
          </a:p>
          <a:p>
            <a:r>
              <a:rPr lang="nl-NL" dirty="0"/>
              <a:t>Kennis is 24/7 voorhanden, het gaat vooral om het </a:t>
            </a:r>
          </a:p>
          <a:p>
            <a:pPr marL="0" indent="0">
              <a:buNone/>
            </a:pPr>
            <a:r>
              <a:rPr lang="nl-NL" dirty="0"/>
              <a:t>leren omgaan met de kennis.</a:t>
            </a:r>
          </a:p>
        </p:txBody>
      </p:sp>
    </p:spTree>
    <p:extLst>
      <p:ext uri="{BB962C8B-B14F-4D97-AF65-F5344CB8AC3E}">
        <p14:creationId xmlns:p14="http://schemas.microsoft.com/office/powerpoint/2010/main" val="1960076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E2E8B-96AA-FA9A-2983-7E6F4BCA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sz="3600" b="1" dirty="0">
                <a:latin typeface="+mn-lt"/>
                <a:cs typeface="Calibri" panose="020F0502020204030204" pitchFamily="34" charset="0"/>
              </a:rPr>
            </a:br>
            <a:r>
              <a:rPr lang="nl-NL" sz="3600" b="1" dirty="0">
                <a:latin typeface="+mn-lt"/>
                <a:cs typeface="Calibri" panose="020F0502020204030204" pitchFamily="34" charset="0"/>
              </a:rPr>
              <a:t>Hoe verandert het onderwijs op het KKC (1)?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DC100-897D-ACF2-BAF8-3DF8B25B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Eigenaarschap bij leerlingen bevordert motivatie.</a:t>
            </a:r>
          </a:p>
          <a:p>
            <a:r>
              <a:rPr lang="nl-NL" dirty="0"/>
              <a:t>KKC honoreert eigenaarschap: voorbeeld ‘clubjes’, geheel door en voor leerlingen, leerlingenraad en UNESCO-leerlingencommissie. </a:t>
            </a:r>
          </a:p>
          <a:p>
            <a:r>
              <a:rPr lang="nl-NL" dirty="0"/>
              <a:t>Eigenaarschap betekent niet ‘loslaten’ van leerlingen maar ‘anders vasthouden’. Rol van docent is hierbij belangrijk: van alleen instructeur naar coach en begeleider. </a:t>
            </a:r>
          </a:p>
          <a:p>
            <a:r>
              <a:rPr lang="nl-NL" dirty="0"/>
              <a:t>Vijf </a:t>
            </a:r>
            <a:r>
              <a:rPr lang="nl-NL" dirty="0" err="1"/>
              <a:t>toetsweken</a:t>
            </a:r>
            <a:r>
              <a:rPr lang="nl-NL" dirty="0"/>
              <a:t> per jaar en geen tussentijdse toetsen meer. Focus in tussenliggende weken ligt op leren, feedback krijgen en verwerken en werken aan projecten.</a:t>
            </a:r>
          </a:p>
        </p:txBody>
      </p:sp>
    </p:spTree>
    <p:extLst>
      <p:ext uri="{BB962C8B-B14F-4D97-AF65-F5344CB8AC3E}">
        <p14:creationId xmlns:p14="http://schemas.microsoft.com/office/powerpoint/2010/main" val="2869601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E2E8B-96AA-FA9A-2983-7E6F4BCA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sz="3600" b="1" dirty="0">
                <a:latin typeface="+mn-lt"/>
                <a:cs typeface="Calibri" panose="020F0502020204030204" pitchFamily="34" charset="0"/>
              </a:rPr>
            </a:br>
            <a:r>
              <a:rPr lang="nl-NL" sz="3600" b="1" dirty="0">
                <a:latin typeface="+mn-lt"/>
                <a:cs typeface="Calibri" panose="020F0502020204030204" pitchFamily="34" charset="0"/>
              </a:rPr>
              <a:t>Hoe verandert het onderwijs op het KKC (2)?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DC100-897D-ACF2-BAF8-3DF8B25B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Uitbreiding van vakoverstijgend onderwijs: dit bevordert een brede blik bij leerlingen, het leggen van dwarsverbanden, inzet van meta-cognitieve vaardigheden.</a:t>
            </a:r>
          </a:p>
          <a:p>
            <a:r>
              <a:rPr lang="nl-NL" dirty="0"/>
              <a:t>Nu al op KKC:  </a:t>
            </a:r>
          </a:p>
          <a:p>
            <a:r>
              <a:rPr lang="nl-NL" dirty="0"/>
              <a:t>Businessschool en designschool in havo onderbouw</a:t>
            </a:r>
          </a:p>
          <a:p>
            <a:r>
              <a:rPr lang="nl-NL" dirty="0"/>
              <a:t>Onderzoeken &amp; Ontwerpen op het </a:t>
            </a:r>
            <a:r>
              <a:rPr lang="nl-NL" dirty="0" err="1"/>
              <a:t>Technasium</a:t>
            </a:r>
            <a:r>
              <a:rPr lang="nl-NL" dirty="0"/>
              <a:t> (havo en vwo)</a:t>
            </a:r>
          </a:p>
          <a:p>
            <a:r>
              <a:rPr lang="nl-NL" dirty="0"/>
              <a:t>Denken &amp; Doen op het gymnasium en</a:t>
            </a:r>
          </a:p>
          <a:p>
            <a:r>
              <a:rPr lang="nl-NL" dirty="0"/>
              <a:t>Onderzoek &amp;  Wetenschap op het atheneum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1503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E2E8B-96AA-FA9A-2983-7E6F4BCA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sz="3600" b="1" dirty="0">
                <a:latin typeface="+mn-lt"/>
                <a:cs typeface="Calibri" panose="020F0502020204030204" pitchFamily="34" charset="0"/>
              </a:rPr>
            </a:br>
            <a:r>
              <a:rPr lang="nl-NL" sz="3600" b="1" dirty="0">
                <a:latin typeface="+mn-lt"/>
                <a:cs typeface="Calibri" panose="020F0502020204030204" pitchFamily="34" charset="0"/>
              </a:rPr>
              <a:t>Hoe verandert het onderwijs op het KKC (3)?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DC100-897D-ACF2-BAF8-3DF8B25B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Dit zijn vakken en projecten die door eigen docenten ontwikkeld en dit gaan we uitbreiden.</a:t>
            </a:r>
          </a:p>
          <a:p>
            <a:r>
              <a:rPr lang="nl-NL" dirty="0"/>
              <a:t>De lesdag gaat er anders uitzien: 45 minuten nu maar in een groot gebouw met focus op vaardigheden en kennis gaat dit veranderen. Meer compact rooster met ook ingeroosterde ruimte voor zelfstandig werken.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8852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E2E8B-96AA-FA9A-2983-7E6F4BCA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sz="3600" b="1" dirty="0">
                <a:latin typeface="+mn-lt"/>
                <a:cs typeface="Calibri" panose="020F0502020204030204" pitchFamily="34" charset="0"/>
              </a:rPr>
            </a:br>
            <a:r>
              <a:rPr lang="nl-NL" sz="3600" b="1" dirty="0">
                <a:latin typeface="+mn-lt"/>
                <a:cs typeface="Calibri" panose="020F0502020204030204" pitchFamily="34" charset="0"/>
              </a:rPr>
              <a:t>Wat verandert er niet op het KKC?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DC100-897D-ACF2-BAF8-3DF8B25B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KKC blijft kwalitatief goed onderwijs verzorgen met behulp van hoog opgeleide docenten en een goed team van ondersteuners.</a:t>
            </a:r>
          </a:p>
          <a:p>
            <a:r>
              <a:rPr lang="nl-NL" dirty="0"/>
              <a:t>KKC heeft een groot ondersteuningsaanbod voor leerlingen die dat nodig hebben: </a:t>
            </a:r>
          </a:p>
          <a:p>
            <a:r>
              <a:rPr lang="nl-NL" dirty="0"/>
              <a:t>Eerste zorg/ondersteuning gebeurt door de mentor. Daarna </a:t>
            </a:r>
            <a:r>
              <a:rPr lang="nl-NL" dirty="0" err="1"/>
              <a:t>leerlingcoördinator</a:t>
            </a:r>
            <a:r>
              <a:rPr lang="nl-NL" dirty="0"/>
              <a:t>. Mogelijkheden in school met counselors, trajectvoorziening, orthopedagoog, peermentoren, jeugdwerkers in de school, schoolmaatschappelijk werk, dyslexie, NT-2, autisme-mentoren en HB-begeleiders.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8079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E2E8B-96AA-FA9A-2983-7E6F4BCA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sz="3600" b="1" dirty="0">
                <a:latin typeface="+mn-lt"/>
                <a:cs typeface="Calibri" panose="020F0502020204030204" pitchFamily="34" charset="0"/>
              </a:rPr>
            </a:br>
            <a:r>
              <a:rPr lang="nl-NL" sz="3600" b="1" dirty="0">
                <a:latin typeface="+mn-lt"/>
                <a:cs typeface="Calibri" panose="020F0502020204030204" pitchFamily="34" charset="0"/>
              </a:rPr>
              <a:t>Wat verandert er niet op het KKC?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DC100-897D-ACF2-BAF8-3DF8B25B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KKC biedt een goed introductieprogramma aan voor brugklassers in het algemeen, voor hoog- en </a:t>
            </a:r>
            <a:r>
              <a:rPr lang="nl-NL" dirty="0" err="1"/>
              <a:t>meerbegaafde</a:t>
            </a:r>
            <a:r>
              <a:rPr lang="nl-NL" dirty="0"/>
              <a:t> leerlingen al voor de zomervakantie met project ‘Gaaf voor de start’. </a:t>
            </a:r>
          </a:p>
          <a:p>
            <a:r>
              <a:rPr lang="nl-NL" dirty="0"/>
              <a:t>KKC werkt met een anti-pestprotocol en weerbaarheidstrainingen voor leerlingen die dit willen/nodig hebben.</a:t>
            </a:r>
          </a:p>
          <a:p>
            <a:r>
              <a:rPr lang="nl-NL" dirty="0"/>
              <a:t>Brugklasleerlingen gaan op brugklaskamp met hun mentor en de peermentoren.</a:t>
            </a:r>
          </a:p>
          <a:p>
            <a:r>
              <a:rPr lang="nl-NL" dirty="0"/>
              <a:t>Peermentoren (bovenbouwleerlingen) zijn het gehele jaar door betrokken bij de brugklassers. </a:t>
            </a:r>
          </a:p>
        </p:txBody>
      </p:sp>
    </p:spTree>
    <p:extLst>
      <p:ext uri="{BB962C8B-B14F-4D97-AF65-F5344CB8AC3E}">
        <p14:creationId xmlns:p14="http://schemas.microsoft.com/office/powerpoint/2010/main" val="4287328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E2E8B-96AA-FA9A-2983-7E6F4BCA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sz="3600" b="1" dirty="0">
                <a:latin typeface="+mn-lt"/>
                <a:cs typeface="Calibri" panose="020F0502020204030204" pitchFamily="34" charset="0"/>
              </a:rPr>
            </a:br>
            <a:r>
              <a:rPr lang="nl-NL" sz="3600" b="1" dirty="0">
                <a:latin typeface="+mn-lt"/>
                <a:cs typeface="Calibri" panose="020F0502020204030204" pitchFamily="34" charset="0"/>
              </a:rPr>
              <a:t>Wilt u meer weten en/of ervaren?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DC100-897D-ACF2-BAF8-3DF8B25B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Kijk op onze website.</a:t>
            </a:r>
          </a:p>
          <a:p>
            <a:r>
              <a:rPr lang="nl-NL" dirty="0"/>
              <a:t>Bezoek onze Open vizier dagen: 30 en 31 januari.</a:t>
            </a:r>
          </a:p>
          <a:p>
            <a:r>
              <a:rPr lang="nl-NL" dirty="0"/>
              <a:t>Laat uw kind komen naar de lesjesmiddagen in februari, opgeven via de site van het KKC.</a:t>
            </a:r>
          </a:p>
          <a:p>
            <a:r>
              <a:rPr lang="nl-NL" dirty="0"/>
              <a:t>Mogelijkheid om aan te melden voor </a:t>
            </a:r>
            <a:r>
              <a:rPr lang="nl-NL" dirty="0" err="1"/>
              <a:t>KKCollege</a:t>
            </a:r>
            <a:r>
              <a:rPr lang="nl-NL" dirty="0"/>
              <a:t> Junior </a:t>
            </a:r>
            <a:r>
              <a:rPr lang="nl-NL"/>
              <a:t>in januari.</a:t>
            </a:r>
            <a:endParaRPr lang="nl-NL" dirty="0"/>
          </a:p>
          <a:p>
            <a:r>
              <a:rPr lang="nl-NL" dirty="0"/>
              <a:t>Stel na de pauze uw vragen aan de leerlingen of aan ons.</a:t>
            </a:r>
          </a:p>
          <a:p>
            <a:r>
              <a:rPr lang="nl-NL" dirty="0"/>
              <a:t>Aanmelden van 6 t/m 10 maart 2023 volgens ‘Kernprocedure Amstelland’. Nieuw gebouw, plaats voor 13 brugklassen.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165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774852" y="1911840"/>
            <a:ext cx="9609826" cy="398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endParaRPr lang="nl-NL" sz="2800" dirty="0"/>
          </a:p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r>
              <a:rPr lang="nl-NL" sz="2800" dirty="0"/>
              <a:t>19.30 – 20.00 : presentatie</a:t>
            </a:r>
          </a:p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r>
              <a:rPr lang="nl-NL" sz="2800" dirty="0"/>
              <a:t>20.00 – 20.15 : pauze</a:t>
            </a:r>
          </a:p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r>
              <a:rPr lang="nl-NL" sz="2800" dirty="0"/>
              <a:t>20.15 – 21.00 : forum met leerlingen</a:t>
            </a:r>
          </a:p>
          <a:p>
            <a:pPr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</a:pPr>
            <a:r>
              <a:rPr lang="nl-NL" sz="2800" dirty="0"/>
              <a:t>Vanaf 21.00    : voor wie wil, rondleiding door het gebouw</a:t>
            </a:r>
          </a:p>
          <a:p>
            <a:pPr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</a:pPr>
            <a:endParaRPr lang="nl-NL" sz="2800" dirty="0"/>
          </a:p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1705840" y="457474"/>
            <a:ext cx="78845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600" b="1" dirty="0"/>
          </a:p>
          <a:p>
            <a:r>
              <a:rPr lang="nl-NL" sz="3600" b="1" dirty="0"/>
              <a:t>Welkom en programma van vanavond </a:t>
            </a:r>
          </a:p>
          <a:p>
            <a:r>
              <a:rPr lang="nl-NL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304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774852" y="1911840"/>
            <a:ext cx="9609826" cy="6038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r>
              <a:rPr lang="nl-NL" sz="2800" dirty="0"/>
              <a:t>Het KKC heeft een nieuw gebouw en het onderwijs verandert mee.</a:t>
            </a:r>
          </a:p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r>
              <a:rPr lang="nl-NL" sz="2800" dirty="0"/>
              <a:t>Waarschijnlijk eenmalige avond, werving start in januari.</a:t>
            </a:r>
          </a:p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r>
              <a:rPr lang="nl-NL" sz="2800" dirty="0"/>
              <a:t>Iedereen weet dan waar het KKC voor staat.</a:t>
            </a:r>
          </a:p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r>
              <a:rPr lang="nl-NL" sz="2800" dirty="0"/>
              <a:t>In Amstelveen valt ook echt iets te kiezen: vier goede scholen, met allemaal een eigen profiel. </a:t>
            </a:r>
          </a:p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r>
              <a:rPr lang="nl-NL" sz="2800" dirty="0"/>
              <a:t>Mavo, havo, vwo op HWC en AC.</a:t>
            </a:r>
          </a:p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r>
              <a:rPr lang="nl-NL" sz="2800" dirty="0"/>
              <a:t>VMBO op </a:t>
            </a:r>
            <a:r>
              <a:rPr lang="nl-NL" sz="2800" dirty="0" err="1"/>
              <a:t>Panta</a:t>
            </a:r>
            <a:r>
              <a:rPr lang="nl-NL" sz="2800" dirty="0"/>
              <a:t> </a:t>
            </a:r>
            <a:r>
              <a:rPr lang="nl-NL" sz="2800" dirty="0" err="1"/>
              <a:t>Rhei</a:t>
            </a:r>
            <a:r>
              <a:rPr lang="nl-NL" sz="2800" dirty="0"/>
              <a:t>.</a:t>
            </a:r>
          </a:p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r>
              <a:rPr lang="nl-NL" sz="2800" dirty="0"/>
              <a:t>Havo/vwo op KKC.</a:t>
            </a:r>
          </a:p>
          <a:p>
            <a:pPr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</a:pPr>
            <a:endParaRPr lang="nl-NL" sz="2800" dirty="0"/>
          </a:p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1705840" y="457474"/>
            <a:ext cx="78845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600" b="1" dirty="0"/>
          </a:p>
          <a:p>
            <a:r>
              <a:rPr lang="nl-NL" sz="3600" b="1" dirty="0"/>
              <a:t>Waarom deze informatieavond? </a:t>
            </a:r>
          </a:p>
        </p:txBody>
      </p:sp>
    </p:spTree>
    <p:extLst>
      <p:ext uri="{BB962C8B-B14F-4D97-AF65-F5344CB8AC3E}">
        <p14:creationId xmlns:p14="http://schemas.microsoft.com/office/powerpoint/2010/main" val="164587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774852" y="1911840"/>
            <a:ext cx="9609826" cy="4883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panose="020B0604020202020204" pitchFamily="34" charset="0"/>
              <a:buChar char="•"/>
            </a:pPr>
            <a:r>
              <a:rPr lang="nl-NL" sz="2800" dirty="0"/>
              <a:t>Het KKC is een UNESCO school, identiteit.</a:t>
            </a:r>
          </a:p>
          <a:p>
            <a:pPr marL="457200" indent="-4572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panose="020B0604020202020204" pitchFamily="34" charset="0"/>
              <a:buChar char="•"/>
            </a:pPr>
            <a:r>
              <a:rPr lang="nl-NL" sz="2800" dirty="0"/>
              <a:t>‘Met open vizier de wereld in’, slogan van onze werving.</a:t>
            </a:r>
          </a:p>
          <a:p>
            <a:pPr marL="457200" indent="-4572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panose="020B0604020202020204" pitchFamily="34" charset="0"/>
              <a:buChar char="•"/>
            </a:pPr>
            <a:r>
              <a:rPr lang="nl-NL" sz="2800" dirty="0"/>
              <a:t>Wij leiden leerlingen op tot wereldburgers, die met een open blik de wereld inkijken. </a:t>
            </a:r>
          </a:p>
          <a:p>
            <a:pPr marL="457200" indent="-4572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panose="020B0604020202020204" pitchFamily="34" charset="0"/>
              <a:buChar char="•"/>
            </a:pPr>
            <a:r>
              <a:rPr lang="nl-NL" sz="2800" dirty="0"/>
              <a:t>Wereldburgers die zich leren verhouden tot de wereld om hen heen en zich daarin kunnen bewegen als wereldburger.</a:t>
            </a:r>
          </a:p>
          <a:p>
            <a:pPr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</a:pPr>
            <a:endParaRPr lang="nl-NL" sz="2800" dirty="0"/>
          </a:p>
          <a:p>
            <a:pPr marL="457200" indent="-4572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360000" indent="-3600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charset="0"/>
              <a:buChar char="•"/>
            </a:pP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1705840" y="457474"/>
            <a:ext cx="78845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600" b="1" dirty="0"/>
          </a:p>
          <a:p>
            <a:r>
              <a:rPr lang="nl-NL" sz="3600" b="1" dirty="0"/>
              <a:t>Waarom kiezen voor het KKC? </a:t>
            </a:r>
          </a:p>
        </p:txBody>
      </p:sp>
    </p:spTree>
    <p:extLst>
      <p:ext uri="{BB962C8B-B14F-4D97-AF65-F5344CB8AC3E}">
        <p14:creationId xmlns:p14="http://schemas.microsoft.com/office/powerpoint/2010/main" val="1560893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E2E8B-96AA-FA9A-2983-7E6F4BCA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sz="3600" b="1" dirty="0">
                <a:latin typeface="+mn-lt"/>
                <a:cs typeface="Calibri" panose="020F0502020204030204" pitchFamily="34" charset="0"/>
              </a:rPr>
            </a:br>
            <a:r>
              <a:rPr lang="nl-NL" sz="3600" b="1" dirty="0">
                <a:latin typeface="+mn-lt"/>
                <a:cs typeface="Calibri" panose="020F0502020204030204" pitchFamily="34" charset="0"/>
              </a:rPr>
              <a:t>Waarom kiezen voor het KKC (2)?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DC100-897D-ACF2-BAF8-3DF8B25B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None/>
            </a:pPr>
            <a:r>
              <a:rPr lang="nl-NL" sz="2800" dirty="0"/>
              <a:t>UNESCO </a:t>
            </a:r>
            <a:r>
              <a:rPr lang="nl-NL" dirty="0"/>
              <a:t>school </a:t>
            </a:r>
            <a:r>
              <a:rPr lang="nl-NL" sz="2800" dirty="0"/>
              <a:t>betekent : </a:t>
            </a:r>
          </a:p>
          <a:p>
            <a:pPr marL="0" indent="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None/>
            </a:pPr>
            <a:r>
              <a:rPr lang="nl-NL" dirty="0"/>
              <a:t>A</a:t>
            </a:r>
            <a:r>
              <a:rPr lang="nl-NL" sz="2800" dirty="0"/>
              <a:t>andacht in het onderwijs voor de diverse </a:t>
            </a:r>
            <a:r>
              <a:rPr lang="nl-NL" dirty="0"/>
              <a:t>Strategic </a:t>
            </a:r>
            <a:r>
              <a:rPr lang="nl-NL" dirty="0" err="1"/>
              <a:t>Developments</a:t>
            </a:r>
            <a:r>
              <a:rPr lang="nl-NL" dirty="0"/>
              <a:t> Goals zoals: geen armoede, gender-gelijkheid en klimaatactie. </a:t>
            </a:r>
          </a:p>
          <a:p>
            <a:pPr marL="0" indent="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None/>
            </a:pPr>
            <a:r>
              <a:rPr lang="nl-NL" dirty="0"/>
              <a:t>Internationalisering: themareizen en uitwisselingen fysiek en digitaal met leerlingen in andere landen. Samenwerken met leeftijdsgenoten aan projecten over bijv. het klimaat in eigen land en het andere land.</a:t>
            </a:r>
          </a:p>
          <a:p>
            <a:pPr marL="0" indent="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None/>
            </a:pPr>
            <a:r>
              <a:rPr lang="nl-NL" dirty="0"/>
              <a:t>A</a:t>
            </a:r>
            <a:r>
              <a:rPr lang="nl-NL" sz="2800" dirty="0"/>
              <a:t>cties </a:t>
            </a:r>
            <a:r>
              <a:rPr lang="nl-NL" dirty="0"/>
              <a:t>dichtbij huis: voor de voedselbank, voor schoolspullen voor Oekraïense leerlingen, een Oekraïne klas in januari.</a:t>
            </a:r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6451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E2E8B-96AA-FA9A-2983-7E6F4BCA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sz="3600" b="1" dirty="0">
                <a:latin typeface="+mn-lt"/>
                <a:cs typeface="Calibri" panose="020F0502020204030204" pitchFamily="34" charset="0"/>
              </a:rPr>
            </a:br>
            <a:r>
              <a:rPr lang="nl-NL" sz="3600" b="1" dirty="0">
                <a:latin typeface="+mn-lt"/>
                <a:cs typeface="Calibri" panose="020F0502020204030204" pitchFamily="34" charset="0"/>
              </a:rPr>
              <a:t>Waarom kiezen voor het KKC (3)?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DC100-897D-ACF2-BAF8-3DF8B25B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KKC is een WON-school, lid van het netwerk </a:t>
            </a:r>
            <a:r>
              <a:rPr lang="nl-NL" dirty="0" err="1"/>
              <a:t>Wetenschaps</a:t>
            </a:r>
            <a:r>
              <a:rPr lang="nl-NL" dirty="0"/>
              <a:t> Oriëntatie Nederland. Focus op ‘leren onderzoeken’ en ‘onderzoekend leren’. Nu met name nog op het VWO.</a:t>
            </a:r>
          </a:p>
          <a:p>
            <a:r>
              <a:rPr lang="nl-NL" dirty="0"/>
              <a:t>KKC is ook aspirant-lid van BPS: </a:t>
            </a:r>
            <a:r>
              <a:rPr lang="nl-NL" dirty="0" err="1"/>
              <a:t>BegaafdheidsProfiel</a:t>
            </a:r>
            <a:r>
              <a:rPr lang="nl-NL" dirty="0"/>
              <a:t> Scholen. Dit betekent dat wij een expertteam in huis hebben en begeleiding bieden aan hoog- en </a:t>
            </a:r>
            <a:r>
              <a:rPr lang="nl-NL" dirty="0" err="1"/>
              <a:t>meerbegaafde</a:t>
            </a:r>
            <a:r>
              <a:rPr lang="nl-NL" dirty="0"/>
              <a:t> kinderen.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2163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E2E8B-96AA-FA9A-2983-7E6F4BCA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sz="3600" b="1" dirty="0">
                <a:latin typeface="+mn-lt"/>
                <a:cs typeface="Calibri" panose="020F0502020204030204" pitchFamily="34" charset="0"/>
              </a:rPr>
            </a:br>
            <a:r>
              <a:rPr lang="nl-NL" sz="3600" b="1" dirty="0">
                <a:latin typeface="+mn-lt"/>
                <a:cs typeface="Calibri" panose="020F0502020204030204" pitchFamily="34" charset="0"/>
              </a:rPr>
              <a:t>Waarom kiezen voor het KKC (4)?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DC100-897D-ACF2-BAF8-3DF8B25B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panose="020B0604020202020204" pitchFamily="34" charset="0"/>
              <a:buChar char="•"/>
            </a:pPr>
            <a:r>
              <a:rPr lang="nl-NL" sz="2800" dirty="0"/>
              <a:t>KKC: een school met een lange en rijke historie, 65 jaar.</a:t>
            </a:r>
          </a:p>
          <a:p>
            <a:pPr marL="457200" indent="-4572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panose="020B0604020202020204" pitchFamily="34" charset="0"/>
              <a:buChar char="•"/>
            </a:pPr>
            <a:r>
              <a:rPr lang="nl-NL" dirty="0"/>
              <a:t>KKC: grote vwo-afdeling, kleinere havo-afdeling.</a:t>
            </a:r>
            <a:endParaRPr lang="nl-NL" sz="2800" dirty="0"/>
          </a:p>
          <a:p>
            <a:pPr marL="457200" indent="-4572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panose="020B0604020202020204" pitchFamily="34" charset="0"/>
              <a:buChar char="•"/>
            </a:pPr>
            <a:r>
              <a:rPr lang="nl-NL" sz="2800" dirty="0"/>
              <a:t>KKC staat bekend als een traditionele, duidelijke en goede school.</a:t>
            </a:r>
          </a:p>
          <a:p>
            <a:pPr marL="457200" indent="-45720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Font typeface="Arial" panose="020B0604020202020204" pitchFamily="34" charset="0"/>
              <a:buChar char="•"/>
            </a:pPr>
            <a:r>
              <a:rPr lang="nl-NL" sz="2800" dirty="0"/>
              <a:t>Een school met vier leerlijnen binnen havo/vwo:</a:t>
            </a:r>
          </a:p>
          <a:p>
            <a:pPr marL="0" indent="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None/>
            </a:pPr>
            <a:r>
              <a:rPr lang="nl-NL" dirty="0"/>
              <a:t>	havo: leren door te doen en te ervaren</a:t>
            </a:r>
            <a:endParaRPr lang="nl-NL" sz="2800" dirty="0"/>
          </a:p>
          <a:p>
            <a:pPr marL="0" indent="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None/>
            </a:pPr>
            <a:r>
              <a:rPr lang="nl-NL" dirty="0"/>
              <a:t>	</a:t>
            </a:r>
            <a:r>
              <a:rPr lang="nl-NL" dirty="0" err="1"/>
              <a:t>Technasium</a:t>
            </a:r>
            <a:r>
              <a:rPr lang="nl-NL" dirty="0"/>
              <a:t>: leren door te onderzoeken en te ontwerpen</a:t>
            </a:r>
            <a:endParaRPr lang="nl-NL" sz="2800" dirty="0"/>
          </a:p>
          <a:p>
            <a:pPr marL="0" indent="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None/>
            </a:pPr>
            <a:r>
              <a:rPr lang="nl-NL" dirty="0"/>
              <a:t>	atheneum: leren door te ontdekken</a:t>
            </a:r>
          </a:p>
          <a:p>
            <a:pPr marL="0" indent="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None/>
            </a:pPr>
            <a:r>
              <a:rPr lang="nl-NL" dirty="0"/>
              <a:t>           gymnasium: leren door verder te denken. </a:t>
            </a:r>
          </a:p>
          <a:p>
            <a:pPr marL="0" indent="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None/>
            </a:pPr>
            <a:endParaRPr lang="nl-NL" dirty="0"/>
          </a:p>
          <a:p>
            <a:pPr marL="0" indent="0">
              <a:lnSpc>
                <a:spcPts val="3500"/>
              </a:lnSpc>
              <a:spcBef>
                <a:spcPts val="1000"/>
              </a:spcBef>
              <a:buClr>
                <a:srgbClr val="E6762A"/>
              </a:buClr>
              <a:buNone/>
            </a:pPr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996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E2E8B-96AA-FA9A-2983-7E6F4BCA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sz="3600" b="1" dirty="0">
                <a:latin typeface="+mn-lt"/>
                <a:cs typeface="Calibri" panose="020F0502020204030204" pitchFamily="34" charset="0"/>
              </a:rPr>
            </a:br>
            <a:r>
              <a:rPr lang="nl-NL" sz="3600" b="1" dirty="0">
                <a:latin typeface="+mn-lt"/>
                <a:cs typeface="Calibri" panose="020F0502020204030204" pitchFamily="34" charset="0"/>
              </a:rPr>
              <a:t>Waarom verandert het onderwijs op het KKC (1)?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DC100-897D-ACF2-BAF8-3DF8B25B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gebouw van het KKC is veranderd en het onderwijs verandert mee.</a:t>
            </a:r>
          </a:p>
          <a:p>
            <a:r>
              <a:rPr lang="nl-NL" dirty="0"/>
              <a:t>Gebouw heeft lokalen en leerpleinen.</a:t>
            </a:r>
          </a:p>
          <a:p>
            <a:r>
              <a:rPr lang="nl-NL" dirty="0"/>
              <a:t>Lokalen van verwante vakken liggen om een leerplein: talen, exact, maatschappij en kunst/lo.</a:t>
            </a:r>
          </a:p>
          <a:p>
            <a:r>
              <a:rPr lang="nl-NL" dirty="0"/>
              <a:t>Leerlingen werken nu in lokalen en op leerpleinen, vanuit de les maar ook zelfstandig in tussenuren (bv grote leerplein aan de overkant).</a:t>
            </a:r>
          </a:p>
          <a:p>
            <a:r>
              <a:rPr lang="nl-NL" dirty="0"/>
              <a:t>Op leerpleinen zijn een groot deel van de week onderwijsassistenten aanwezig of docenten. </a:t>
            </a:r>
          </a:p>
        </p:txBody>
      </p:sp>
    </p:spTree>
    <p:extLst>
      <p:ext uri="{BB962C8B-B14F-4D97-AF65-F5344CB8AC3E}">
        <p14:creationId xmlns:p14="http://schemas.microsoft.com/office/powerpoint/2010/main" val="326417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E2E8B-96AA-FA9A-2983-7E6F4BCA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sz="3600" b="1" dirty="0">
                <a:latin typeface="+mn-lt"/>
                <a:cs typeface="Calibri" panose="020F0502020204030204" pitchFamily="34" charset="0"/>
              </a:rPr>
            </a:br>
            <a:r>
              <a:rPr lang="nl-NL" sz="3600" b="1" dirty="0">
                <a:latin typeface="+mn-lt"/>
                <a:cs typeface="Calibri" panose="020F0502020204030204" pitchFamily="34" charset="0"/>
              </a:rPr>
              <a:t>Waarom verandert het onderwijs op het KKC (2)?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DC100-897D-ACF2-BAF8-3DF8B25B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Verandering is onderdeel van een brede beweging in het Nederlandse onderwijs.</a:t>
            </a:r>
          </a:p>
          <a:p>
            <a:r>
              <a:rPr lang="nl-NL" dirty="0"/>
              <a:t>Alleen traditioneel, klassikaal onderwijs werkt niet meer voor onze jongeren maar leidt tot demotivatie en desinteresse.</a:t>
            </a:r>
          </a:p>
          <a:p>
            <a:r>
              <a:rPr lang="nl-NL" dirty="0"/>
              <a:t>Veel scholen – en ook het KKC – zoeken naar vormen om leerlingen meer eigenaarschap en regie te geven in het onderwijs. </a:t>
            </a:r>
          </a:p>
          <a:p>
            <a:r>
              <a:rPr lang="nl-NL" dirty="0"/>
              <a:t>Dit bevordert de motivatie van leerlingen en daarmee hun lerende houding.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0081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1149</Words>
  <Application>Microsoft Office PowerPoint</Application>
  <PresentationFormat>Breedbeeld</PresentationFormat>
  <Paragraphs>95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Office-thema</vt:lpstr>
      <vt:lpstr>PowerPoint-presentatie</vt:lpstr>
      <vt:lpstr>PowerPoint-presentatie</vt:lpstr>
      <vt:lpstr>PowerPoint-presentatie</vt:lpstr>
      <vt:lpstr>PowerPoint-presentatie</vt:lpstr>
      <vt:lpstr> Waarom kiezen voor het KKC (2)?</vt:lpstr>
      <vt:lpstr> Waarom kiezen voor het KKC (3)?</vt:lpstr>
      <vt:lpstr> Waarom kiezen voor het KKC (4)?</vt:lpstr>
      <vt:lpstr> Waarom verandert het onderwijs op het KKC (1)?</vt:lpstr>
      <vt:lpstr> Waarom verandert het onderwijs op het KKC (2)?</vt:lpstr>
      <vt:lpstr> Waarom verandert het onderwijs op het KKC (3)?</vt:lpstr>
      <vt:lpstr> Hoe verandert het onderwijs op het KKC (1)?</vt:lpstr>
      <vt:lpstr> Hoe verandert het onderwijs op het KKC (2)?</vt:lpstr>
      <vt:lpstr> Hoe verandert het onderwijs op het KKC (3)?</vt:lpstr>
      <vt:lpstr> Wat verandert er niet op het KKC?</vt:lpstr>
      <vt:lpstr> Wat verandert er niet op het KKC?</vt:lpstr>
      <vt:lpstr> Wilt u meer weten en/of ervaren?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Office-gebruiker</dc:creator>
  <cp:lastModifiedBy>KKC || H. van Soelen</cp:lastModifiedBy>
  <cp:revision>30</cp:revision>
  <dcterms:created xsi:type="dcterms:W3CDTF">2019-09-16T11:05:40Z</dcterms:created>
  <dcterms:modified xsi:type="dcterms:W3CDTF">2022-12-12T07:55:56Z</dcterms:modified>
</cp:coreProperties>
</file>